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1" r:id="rId4"/>
    <p:sldId id="261" r:id="rId5"/>
    <p:sldId id="272" r:id="rId6"/>
    <p:sldId id="263" r:id="rId7"/>
    <p:sldId id="266" r:id="rId8"/>
    <p:sldId id="294" r:id="rId9"/>
    <p:sldId id="287" r:id="rId10"/>
    <p:sldId id="288" r:id="rId11"/>
    <p:sldId id="289" r:id="rId12"/>
    <p:sldId id="290" r:id="rId13"/>
    <p:sldId id="268" r:id="rId14"/>
    <p:sldId id="281" r:id="rId15"/>
    <p:sldId id="291" r:id="rId16"/>
    <p:sldId id="283" r:id="rId17"/>
    <p:sldId id="273" r:id="rId18"/>
    <p:sldId id="292" r:id="rId19"/>
    <p:sldId id="286" r:id="rId20"/>
    <p:sldId id="269"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01" d="100"/>
          <a:sy n="101" d="100"/>
        </p:scale>
        <p:origin x="114"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1CEC-E887-4833-B4EF-D355079709D3}"/>
              </a:ext>
            </a:extLst>
          </p:cNvPr>
          <p:cNvSpPr>
            <a:spLocks noGrp="1"/>
          </p:cNvSpPr>
          <p:nvPr>
            <p:ph type="ctrTitle" hasCustomPrompt="1"/>
          </p:nvPr>
        </p:nvSpPr>
        <p:spPr>
          <a:xfrm>
            <a:off x="1524000" y="2153364"/>
            <a:ext cx="9144000" cy="2288008"/>
          </a:xfrm>
        </p:spPr>
        <p:txBody>
          <a:bodyPr anchor="b"/>
          <a:lstStyle>
            <a:lvl1pPr algn="ctr">
              <a:defRPr sz="6000"/>
            </a:lvl1pPr>
          </a:lstStyle>
          <a:p>
            <a:r>
              <a:rPr lang="en-US" dirty="0"/>
              <a:t>Presentation title</a:t>
            </a:r>
            <a:endParaRPr lang="en-GB" dirty="0"/>
          </a:p>
        </p:txBody>
      </p:sp>
      <p:sp>
        <p:nvSpPr>
          <p:cNvPr id="3" name="Subtitle 2">
            <a:extLst>
              <a:ext uri="{FF2B5EF4-FFF2-40B4-BE49-F238E27FC236}">
                <a16:creationId xmlns:a16="http://schemas.microsoft.com/office/drawing/2014/main" id="{FE052CCA-53B4-4573-9528-D0B7A0988B0E}"/>
              </a:ext>
            </a:extLst>
          </p:cNvPr>
          <p:cNvSpPr>
            <a:spLocks noGrp="1"/>
          </p:cNvSpPr>
          <p:nvPr>
            <p:ph type="subTitle" idx="1" hasCustomPrompt="1"/>
          </p:nvPr>
        </p:nvSpPr>
        <p:spPr>
          <a:xfrm>
            <a:off x="1524000" y="4528456"/>
            <a:ext cx="9144000" cy="106317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date, location, conference…</a:t>
            </a:r>
            <a:endParaRPr lang="en-GB" dirty="0"/>
          </a:p>
        </p:txBody>
      </p:sp>
      <p:sp>
        <p:nvSpPr>
          <p:cNvPr id="4" name="Date Placeholder 3">
            <a:extLst>
              <a:ext uri="{FF2B5EF4-FFF2-40B4-BE49-F238E27FC236}">
                <a16:creationId xmlns:a16="http://schemas.microsoft.com/office/drawing/2014/main" id="{D3F7B8AA-F48A-4563-975F-3F731B5A9DE5}"/>
              </a:ext>
            </a:extLst>
          </p:cNvPr>
          <p:cNvSpPr>
            <a:spLocks noGrp="1"/>
          </p:cNvSpPr>
          <p:nvPr>
            <p:ph type="dt" sz="half" idx="10"/>
          </p:nvPr>
        </p:nvSpPr>
        <p:spPr>
          <a:xfrm>
            <a:off x="838200" y="6356350"/>
            <a:ext cx="2743200" cy="365125"/>
          </a:xfrm>
          <a:prstGeom prst="rect">
            <a:avLst/>
          </a:prstGeom>
        </p:spPr>
        <p:txBody>
          <a:bodyPr/>
          <a:lstStyle/>
          <a:p>
            <a:fld id="{36FBEB0B-BFB5-48BA-B662-E00010F46E4C}" type="datetimeFigureOut">
              <a:rPr lang="en-GB" smtClean="0"/>
              <a:t>01/10/2025</a:t>
            </a:fld>
            <a:endParaRPr lang="en-GB"/>
          </a:p>
        </p:txBody>
      </p:sp>
      <p:sp>
        <p:nvSpPr>
          <p:cNvPr id="5" name="Footer Placeholder 4">
            <a:extLst>
              <a:ext uri="{FF2B5EF4-FFF2-40B4-BE49-F238E27FC236}">
                <a16:creationId xmlns:a16="http://schemas.microsoft.com/office/drawing/2014/main" id="{0C844838-C278-4F07-AB7C-4D9DBB13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9E7EF9-C76D-4EA6-A898-7DD245F3F5F7}"/>
              </a:ext>
            </a:extLst>
          </p:cNvPr>
          <p:cNvSpPr>
            <a:spLocks noGrp="1"/>
          </p:cNvSpPr>
          <p:nvPr>
            <p:ph type="sldNum" sz="quarter" idx="12"/>
          </p:nvPr>
        </p:nvSpPr>
        <p:spPr/>
        <p:txBody>
          <a:bodyPr/>
          <a:lstStyle/>
          <a:p>
            <a:fld id="{898C6169-6179-430E-8A0F-A10D70E7B76A}" type="slidenum">
              <a:rPr lang="en-GB" smtClean="0"/>
              <a:t>‹#›</a:t>
            </a:fld>
            <a:endParaRPr lang="en-GB"/>
          </a:p>
        </p:txBody>
      </p:sp>
      <p:pic>
        <p:nvPicPr>
          <p:cNvPr id="8" name="Picture 7">
            <a:extLst>
              <a:ext uri="{FF2B5EF4-FFF2-40B4-BE49-F238E27FC236}">
                <a16:creationId xmlns:a16="http://schemas.microsoft.com/office/drawing/2014/main" id="{4638D327-0D4E-4047-ABE3-D577E95C9D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15404" y="136525"/>
            <a:ext cx="4764946" cy="1770096"/>
          </a:xfrm>
          <a:prstGeom prst="rect">
            <a:avLst/>
          </a:prstGeom>
        </p:spPr>
      </p:pic>
    </p:spTree>
    <p:extLst>
      <p:ext uri="{BB962C8B-B14F-4D97-AF65-F5344CB8AC3E}">
        <p14:creationId xmlns:p14="http://schemas.microsoft.com/office/powerpoint/2010/main" val="20601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DFEEFFD-ED0B-495F-AFDB-2D924EE6C82F}"/>
              </a:ext>
            </a:extLst>
          </p:cNvPr>
          <p:cNvSpPr>
            <a:spLocks noGrp="1"/>
          </p:cNvSpPr>
          <p:nvPr>
            <p:ph type="pic" idx="1"/>
          </p:nvPr>
        </p:nvSpPr>
        <p:spPr>
          <a:xfrm>
            <a:off x="5183188" y="1204686"/>
            <a:ext cx="6172200" cy="46563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60896433-7F88-4A37-8FBD-FCFAE4F2E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3A9BB5-E9E8-41F1-810A-D33E1EA0F6BD}"/>
              </a:ext>
            </a:extLst>
          </p:cNvPr>
          <p:cNvSpPr>
            <a:spLocks noGrp="1"/>
          </p:cNvSpPr>
          <p:nvPr>
            <p:ph type="dt" sz="half" idx="10"/>
          </p:nvPr>
        </p:nvSpPr>
        <p:spPr>
          <a:xfrm>
            <a:off x="838200" y="6356350"/>
            <a:ext cx="2743200" cy="365125"/>
          </a:xfrm>
          <a:prstGeom prst="rect">
            <a:avLst/>
          </a:prstGeom>
        </p:spPr>
        <p:txBody>
          <a:bodyPr/>
          <a:lstStyle/>
          <a:p>
            <a:fld id="{36FBEB0B-BFB5-48BA-B662-E00010F46E4C}" type="datetimeFigureOut">
              <a:rPr lang="en-GB" smtClean="0"/>
              <a:t>01/10/2025</a:t>
            </a:fld>
            <a:endParaRPr lang="en-GB"/>
          </a:p>
        </p:txBody>
      </p:sp>
      <p:sp>
        <p:nvSpPr>
          <p:cNvPr id="6" name="Footer Placeholder 5">
            <a:extLst>
              <a:ext uri="{FF2B5EF4-FFF2-40B4-BE49-F238E27FC236}">
                <a16:creationId xmlns:a16="http://schemas.microsoft.com/office/drawing/2014/main" id="{FD0BC12C-0159-488D-B116-07353B2AE1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C0414E-2110-435F-AA04-11B585F46DE5}"/>
              </a:ext>
            </a:extLst>
          </p:cNvPr>
          <p:cNvSpPr>
            <a:spLocks noGrp="1"/>
          </p:cNvSpPr>
          <p:nvPr>
            <p:ph type="sldNum" sz="quarter" idx="12"/>
          </p:nvPr>
        </p:nvSpPr>
        <p:spPr/>
        <p:txBody>
          <a:bodyPr/>
          <a:lstStyle/>
          <a:p>
            <a:fld id="{898C6169-6179-430E-8A0F-A10D70E7B76A}" type="slidenum">
              <a:rPr lang="en-GB" smtClean="0"/>
              <a:t>‹#›</a:t>
            </a:fld>
            <a:endParaRPr lang="en-GB"/>
          </a:p>
        </p:txBody>
      </p:sp>
      <p:sp>
        <p:nvSpPr>
          <p:cNvPr id="9" name="Title 1">
            <a:extLst>
              <a:ext uri="{FF2B5EF4-FFF2-40B4-BE49-F238E27FC236}">
                <a16:creationId xmlns:a16="http://schemas.microsoft.com/office/drawing/2014/main" id="{C0B0B9F3-7FB6-4211-81FB-F2CB1C0E32ED}"/>
              </a:ext>
            </a:extLst>
          </p:cNvPr>
          <p:cNvSpPr>
            <a:spLocks noGrp="1"/>
          </p:cNvSpPr>
          <p:nvPr>
            <p:ph type="title"/>
          </p:nvPr>
        </p:nvSpPr>
        <p:spPr>
          <a:xfrm>
            <a:off x="839788" y="1204686"/>
            <a:ext cx="3932237" cy="852714"/>
          </a:xfrm>
        </p:spPr>
        <p:txBody>
          <a:bodyPr anchor="b"/>
          <a:lstStyle>
            <a:lvl1pPr>
              <a:defRPr sz="3200"/>
            </a:lvl1pPr>
          </a:lstStyle>
          <a:p>
            <a:r>
              <a:rPr lang="en-US"/>
              <a:t>Click to edit Master title style</a:t>
            </a:r>
            <a:endParaRPr lang="en-GB" dirty="0"/>
          </a:p>
        </p:txBody>
      </p:sp>
      <p:pic>
        <p:nvPicPr>
          <p:cNvPr id="10" name="Picture 9">
            <a:extLst>
              <a:ext uri="{FF2B5EF4-FFF2-40B4-BE49-F238E27FC236}">
                <a16:creationId xmlns:a16="http://schemas.microsoft.com/office/drawing/2014/main" id="{BC2ABAFE-EA38-474B-A4DA-D9DD185C44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73312" y="136525"/>
            <a:ext cx="2585268" cy="960383"/>
          </a:xfrm>
          <a:prstGeom prst="rect">
            <a:avLst/>
          </a:prstGeom>
        </p:spPr>
      </p:pic>
    </p:spTree>
    <p:extLst>
      <p:ext uri="{BB962C8B-B14F-4D97-AF65-F5344CB8AC3E}">
        <p14:creationId xmlns:p14="http://schemas.microsoft.com/office/powerpoint/2010/main" val="113838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5989F3EA-FA16-4047-B9E2-9AA1E48866C5}"/>
              </a:ext>
            </a:extLst>
          </p:cNvPr>
          <p:cNvSpPr>
            <a:spLocks noGrp="1"/>
          </p:cNvSpPr>
          <p:nvPr>
            <p:ph type="body" orient="vert" idx="1"/>
          </p:nvPr>
        </p:nvSpPr>
        <p:spPr>
          <a:xfrm>
            <a:off x="838200" y="2104571"/>
            <a:ext cx="10515600" cy="40723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E4666-5DC5-4956-B218-43A1725AFAB0}"/>
              </a:ext>
            </a:extLst>
          </p:cNvPr>
          <p:cNvSpPr>
            <a:spLocks noGrp="1"/>
          </p:cNvSpPr>
          <p:nvPr>
            <p:ph type="dt" sz="half" idx="10"/>
          </p:nvPr>
        </p:nvSpPr>
        <p:spPr>
          <a:xfrm>
            <a:off x="838200" y="6356350"/>
            <a:ext cx="2743200" cy="365125"/>
          </a:xfrm>
          <a:prstGeom prst="rect">
            <a:avLst/>
          </a:prstGeom>
        </p:spPr>
        <p:txBody>
          <a:bodyPr/>
          <a:lstStyle/>
          <a:p>
            <a:fld id="{36FBEB0B-BFB5-48BA-B662-E00010F46E4C}" type="datetimeFigureOut">
              <a:rPr lang="en-GB" smtClean="0"/>
              <a:t>01/10/2025</a:t>
            </a:fld>
            <a:endParaRPr lang="en-GB"/>
          </a:p>
        </p:txBody>
      </p:sp>
      <p:sp>
        <p:nvSpPr>
          <p:cNvPr id="5" name="Footer Placeholder 4">
            <a:extLst>
              <a:ext uri="{FF2B5EF4-FFF2-40B4-BE49-F238E27FC236}">
                <a16:creationId xmlns:a16="http://schemas.microsoft.com/office/drawing/2014/main" id="{05D9D5B8-329C-4FE0-969E-42B39F2231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D30B0-6D63-4E8E-ACB8-0742DE57397F}"/>
              </a:ext>
            </a:extLst>
          </p:cNvPr>
          <p:cNvSpPr>
            <a:spLocks noGrp="1"/>
          </p:cNvSpPr>
          <p:nvPr>
            <p:ph type="sldNum" sz="quarter" idx="12"/>
          </p:nvPr>
        </p:nvSpPr>
        <p:spPr/>
        <p:txBody>
          <a:bodyPr/>
          <a:lstStyle/>
          <a:p>
            <a:fld id="{898C6169-6179-430E-8A0F-A10D70E7B76A}" type="slidenum">
              <a:rPr lang="en-GB" smtClean="0"/>
              <a:t>‹#›</a:t>
            </a:fld>
            <a:endParaRPr lang="en-GB"/>
          </a:p>
        </p:txBody>
      </p:sp>
      <p:sp>
        <p:nvSpPr>
          <p:cNvPr id="8" name="Title 1">
            <a:extLst>
              <a:ext uri="{FF2B5EF4-FFF2-40B4-BE49-F238E27FC236}">
                <a16:creationId xmlns:a16="http://schemas.microsoft.com/office/drawing/2014/main" id="{8BE6CDB5-149F-4ADA-9CE7-C50090C07D8A}"/>
              </a:ext>
            </a:extLst>
          </p:cNvPr>
          <p:cNvSpPr>
            <a:spLocks noGrp="1"/>
          </p:cNvSpPr>
          <p:nvPr>
            <p:ph type="title"/>
          </p:nvPr>
        </p:nvSpPr>
        <p:spPr>
          <a:xfrm>
            <a:off x="838200" y="1096908"/>
            <a:ext cx="10515600" cy="1060504"/>
          </a:xfrm>
        </p:spPr>
        <p:txBody>
          <a:bodyPr anchor="b"/>
          <a:lstStyle/>
          <a:p>
            <a:r>
              <a:rPr lang="en-US"/>
              <a:t>Click to edit Master title style</a:t>
            </a:r>
            <a:endParaRPr lang="en-GB" dirty="0"/>
          </a:p>
        </p:txBody>
      </p:sp>
      <p:pic>
        <p:nvPicPr>
          <p:cNvPr id="9" name="Picture 8">
            <a:extLst>
              <a:ext uri="{FF2B5EF4-FFF2-40B4-BE49-F238E27FC236}">
                <a16:creationId xmlns:a16="http://schemas.microsoft.com/office/drawing/2014/main" id="{A4251F1E-B61B-404F-97D7-8C31E42252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73312" y="136525"/>
            <a:ext cx="2585268" cy="960383"/>
          </a:xfrm>
          <a:prstGeom prst="rect">
            <a:avLst/>
          </a:prstGeom>
        </p:spPr>
      </p:pic>
    </p:spTree>
    <p:extLst>
      <p:ext uri="{BB962C8B-B14F-4D97-AF65-F5344CB8AC3E}">
        <p14:creationId xmlns:p14="http://schemas.microsoft.com/office/powerpoint/2010/main" val="46513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A72A9-04C2-4C25-9B77-B1F52C2AF2FB}"/>
              </a:ext>
            </a:extLst>
          </p:cNvPr>
          <p:cNvSpPr>
            <a:spLocks noGrp="1"/>
          </p:cNvSpPr>
          <p:nvPr>
            <p:ph type="title" orient="vert"/>
          </p:nvPr>
        </p:nvSpPr>
        <p:spPr>
          <a:xfrm>
            <a:off x="8724900" y="1204685"/>
            <a:ext cx="2628900" cy="497227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114C2F-4035-48C1-BB02-CD2C199A6503}"/>
              </a:ext>
            </a:extLst>
          </p:cNvPr>
          <p:cNvSpPr>
            <a:spLocks noGrp="1"/>
          </p:cNvSpPr>
          <p:nvPr>
            <p:ph type="body" orient="vert" idx="1"/>
          </p:nvPr>
        </p:nvSpPr>
        <p:spPr>
          <a:xfrm>
            <a:off x="838200" y="1204685"/>
            <a:ext cx="7734300" cy="49722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851839-D9EF-40C7-A908-235D68092ACC}"/>
              </a:ext>
            </a:extLst>
          </p:cNvPr>
          <p:cNvSpPr>
            <a:spLocks noGrp="1"/>
          </p:cNvSpPr>
          <p:nvPr>
            <p:ph type="dt" sz="half" idx="10"/>
          </p:nvPr>
        </p:nvSpPr>
        <p:spPr>
          <a:xfrm>
            <a:off x="838200" y="6356350"/>
            <a:ext cx="2743200" cy="365125"/>
          </a:xfrm>
          <a:prstGeom prst="rect">
            <a:avLst/>
          </a:prstGeom>
        </p:spPr>
        <p:txBody>
          <a:bodyPr/>
          <a:lstStyle/>
          <a:p>
            <a:fld id="{36FBEB0B-BFB5-48BA-B662-E00010F46E4C}" type="datetimeFigureOut">
              <a:rPr lang="en-GB" smtClean="0"/>
              <a:t>01/10/2025</a:t>
            </a:fld>
            <a:endParaRPr lang="en-GB"/>
          </a:p>
        </p:txBody>
      </p:sp>
      <p:sp>
        <p:nvSpPr>
          <p:cNvPr id="5" name="Footer Placeholder 4">
            <a:extLst>
              <a:ext uri="{FF2B5EF4-FFF2-40B4-BE49-F238E27FC236}">
                <a16:creationId xmlns:a16="http://schemas.microsoft.com/office/drawing/2014/main" id="{60E18244-0D2E-44F6-B7F5-1A2B20021D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B3B221-925D-4B43-8AC8-1A85DEF26E11}"/>
              </a:ext>
            </a:extLst>
          </p:cNvPr>
          <p:cNvSpPr>
            <a:spLocks noGrp="1"/>
          </p:cNvSpPr>
          <p:nvPr>
            <p:ph type="sldNum" sz="quarter" idx="12"/>
          </p:nvPr>
        </p:nvSpPr>
        <p:spPr/>
        <p:txBody>
          <a:bodyPr/>
          <a:lstStyle/>
          <a:p>
            <a:fld id="{898C6169-6179-430E-8A0F-A10D70E7B76A}" type="slidenum">
              <a:rPr lang="en-GB" smtClean="0"/>
              <a:t>‹#›</a:t>
            </a:fld>
            <a:endParaRPr lang="en-GB"/>
          </a:p>
        </p:txBody>
      </p:sp>
      <p:pic>
        <p:nvPicPr>
          <p:cNvPr id="8" name="Picture 7">
            <a:extLst>
              <a:ext uri="{FF2B5EF4-FFF2-40B4-BE49-F238E27FC236}">
                <a16:creationId xmlns:a16="http://schemas.microsoft.com/office/drawing/2014/main" id="{12C1294D-2348-42AE-AE56-1C6F4E0533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73312" y="136525"/>
            <a:ext cx="2585268" cy="960383"/>
          </a:xfrm>
          <a:prstGeom prst="rect">
            <a:avLst/>
          </a:prstGeom>
        </p:spPr>
      </p:pic>
    </p:spTree>
    <p:extLst>
      <p:ext uri="{BB962C8B-B14F-4D97-AF65-F5344CB8AC3E}">
        <p14:creationId xmlns:p14="http://schemas.microsoft.com/office/powerpoint/2010/main" val="4044394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nding acknowledg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9B4D-8534-45BE-BD82-2838634AF036}"/>
              </a:ext>
            </a:extLst>
          </p:cNvPr>
          <p:cNvSpPr>
            <a:spLocks noGrp="1"/>
          </p:cNvSpPr>
          <p:nvPr>
            <p:ph type="title" hasCustomPrompt="1"/>
          </p:nvPr>
        </p:nvSpPr>
        <p:spPr>
          <a:xfrm>
            <a:off x="838200" y="2139501"/>
            <a:ext cx="10515600" cy="1289499"/>
          </a:xfrm>
        </p:spPr>
        <p:txBody>
          <a:bodyPr/>
          <a:lstStyle>
            <a:lvl1pPr>
              <a:defRPr/>
            </a:lvl1pPr>
          </a:lstStyle>
          <a:p>
            <a:r>
              <a:rPr lang="en-US" dirty="0"/>
              <a:t>Acknowledge funding/support at end of talk.</a:t>
            </a:r>
            <a:endParaRPr lang="en-GB" dirty="0"/>
          </a:p>
        </p:txBody>
      </p:sp>
      <p:sp>
        <p:nvSpPr>
          <p:cNvPr id="3" name="Date Placeholder 2">
            <a:extLst>
              <a:ext uri="{FF2B5EF4-FFF2-40B4-BE49-F238E27FC236}">
                <a16:creationId xmlns:a16="http://schemas.microsoft.com/office/drawing/2014/main" id="{B50CE4D9-CA82-41DA-8378-2366E3273128}"/>
              </a:ext>
            </a:extLst>
          </p:cNvPr>
          <p:cNvSpPr>
            <a:spLocks noGrp="1"/>
          </p:cNvSpPr>
          <p:nvPr>
            <p:ph type="dt" sz="half" idx="10"/>
          </p:nvPr>
        </p:nvSpPr>
        <p:spPr/>
        <p:txBody>
          <a:bodyPr/>
          <a:lstStyle/>
          <a:p>
            <a:fld id="{36FBEB0B-BFB5-48BA-B662-E00010F46E4C}" type="datetimeFigureOut">
              <a:rPr lang="en-GB" smtClean="0"/>
              <a:t>01/10/2025</a:t>
            </a:fld>
            <a:endParaRPr lang="en-GB"/>
          </a:p>
        </p:txBody>
      </p:sp>
      <p:sp>
        <p:nvSpPr>
          <p:cNvPr id="4" name="Footer Placeholder 3">
            <a:extLst>
              <a:ext uri="{FF2B5EF4-FFF2-40B4-BE49-F238E27FC236}">
                <a16:creationId xmlns:a16="http://schemas.microsoft.com/office/drawing/2014/main" id="{221BF06C-E404-4F84-AE53-63116E9D06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FA86F2-06E3-4BB7-BB2C-A5423A51DE12}"/>
              </a:ext>
            </a:extLst>
          </p:cNvPr>
          <p:cNvSpPr>
            <a:spLocks noGrp="1"/>
          </p:cNvSpPr>
          <p:nvPr>
            <p:ph type="sldNum" sz="quarter" idx="12"/>
          </p:nvPr>
        </p:nvSpPr>
        <p:spPr/>
        <p:txBody>
          <a:bodyPr/>
          <a:lstStyle/>
          <a:p>
            <a:fld id="{898C6169-6179-430E-8A0F-A10D70E7B76A}" type="slidenum">
              <a:rPr lang="en-GB" smtClean="0"/>
              <a:t>‹#›</a:t>
            </a:fld>
            <a:endParaRPr lang="en-GB"/>
          </a:p>
        </p:txBody>
      </p:sp>
      <p:pic>
        <p:nvPicPr>
          <p:cNvPr id="6" name="Picture 5">
            <a:extLst>
              <a:ext uri="{FF2B5EF4-FFF2-40B4-BE49-F238E27FC236}">
                <a16:creationId xmlns:a16="http://schemas.microsoft.com/office/drawing/2014/main" id="{F10D3E67-93F7-443F-AEBC-2D014FDEF4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15404" y="136525"/>
            <a:ext cx="4764946" cy="1770096"/>
          </a:xfrm>
          <a:prstGeom prst="rect">
            <a:avLst/>
          </a:prstGeom>
        </p:spPr>
      </p:pic>
      <p:sp>
        <p:nvSpPr>
          <p:cNvPr id="8" name="Picture Placeholder 7">
            <a:extLst>
              <a:ext uri="{FF2B5EF4-FFF2-40B4-BE49-F238E27FC236}">
                <a16:creationId xmlns:a16="http://schemas.microsoft.com/office/drawing/2014/main" id="{04AA8194-42E2-4263-9B48-727F08899F12}"/>
              </a:ext>
            </a:extLst>
          </p:cNvPr>
          <p:cNvSpPr>
            <a:spLocks noGrp="1"/>
          </p:cNvSpPr>
          <p:nvPr>
            <p:ph type="pic" sz="quarter" idx="13"/>
          </p:nvPr>
        </p:nvSpPr>
        <p:spPr>
          <a:xfrm>
            <a:off x="838200" y="3737098"/>
            <a:ext cx="2743200" cy="2190750"/>
          </a:xfrm>
        </p:spPr>
        <p:txBody>
          <a:bodyPr/>
          <a:lstStyle/>
          <a:p>
            <a:r>
              <a:rPr lang="en-US"/>
              <a:t>Click icon to add picture</a:t>
            </a:r>
            <a:endParaRPr lang="en-GB"/>
          </a:p>
        </p:txBody>
      </p:sp>
      <p:sp>
        <p:nvSpPr>
          <p:cNvPr id="9" name="Picture Placeholder 7">
            <a:extLst>
              <a:ext uri="{FF2B5EF4-FFF2-40B4-BE49-F238E27FC236}">
                <a16:creationId xmlns:a16="http://schemas.microsoft.com/office/drawing/2014/main" id="{08068BA8-F3ED-4420-A026-EFA32163A770}"/>
              </a:ext>
            </a:extLst>
          </p:cNvPr>
          <p:cNvSpPr>
            <a:spLocks noGrp="1"/>
          </p:cNvSpPr>
          <p:nvPr>
            <p:ph type="pic" sz="quarter" idx="14"/>
          </p:nvPr>
        </p:nvSpPr>
        <p:spPr>
          <a:xfrm>
            <a:off x="4724400" y="3737098"/>
            <a:ext cx="2743200" cy="2190750"/>
          </a:xfrm>
        </p:spPr>
        <p:txBody>
          <a:bodyPr/>
          <a:lstStyle/>
          <a:p>
            <a:r>
              <a:rPr lang="en-US"/>
              <a:t>Click icon to add picture</a:t>
            </a:r>
            <a:endParaRPr lang="en-GB"/>
          </a:p>
        </p:txBody>
      </p:sp>
      <p:sp>
        <p:nvSpPr>
          <p:cNvPr id="10" name="Picture Placeholder 7">
            <a:extLst>
              <a:ext uri="{FF2B5EF4-FFF2-40B4-BE49-F238E27FC236}">
                <a16:creationId xmlns:a16="http://schemas.microsoft.com/office/drawing/2014/main" id="{137D0134-38DF-4DF4-BA95-52D73A7071D0}"/>
              </a:ext>
            </a:extLst>
          </p:cNvPr>
          <p:cNvSpPr>
            <a:spLocks noGrp="1"/>
          </p:cNvSpPr>
          <p:nvPr>
            <p:ph type="pic" sz="quarter" idx="15"/>
          </p:nvPr>
        </p:nvSpPr>
        <p:spPr>
          <a:xfrm>
            <a:off x="8610600" y="3737098"/>
            <a:ext cx="2743200" cy="2190750"/>
          </a:xfrm>
        </p:spPr>
        <p:txBody>
          <a:bodyPr/>
          <a:lstStyle/>
          <a:p>
            <a:r>
              <a:rPr lang="en-US"/>
              <a:t>Click icon to add picture</a:t>
            </a:r>
            <a:endParaRPr lang="en-GB"/>
          </a:p>
        </p:txBody>
      </p:sp>
    </p:spTree>
    <p:extLst>
      <p:ext uri="{BB962C8B-B14F-4D97-AF65-F5344CB8AC3E}">
        <p14:creationId xmlns:p14="http://schemas.microsoft.com/office/powerpoint/2010/main" val="287607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1CEC-E887-4833-B4EF-D355079709D3}"/>
              </a:ext>
            </a:extLst>
          </p:cNvPr>
          <p:cNvSpPr>
            <a:spLocks noGrp="1"/>
          </p:cNvSpPr>
          <p:nvPr>
            <p:ph type="ctrTitle" hasCustomPrompt="1"/>
          </p:nvPr>
        </p:nvSpPr>
        <p:spPr>
          <a:xfrm>
            <a:off x="304597" y="2119312"/>
            <a:ext cx="4296432" cy="2220459"/>
          </a:xfrm>
        </p:spPr>
        <p:txBody>
          <a:bodyPr anchor="b">
            <a:normAutofit/>
          </a:bodyPr>
          <a:lstStyle>
            <a:lvl1pPr algn="ctr">
              <a:defRPr sz="4400"/>
            </a:lvl1pPr>
          </a:lstStyle>
          <a:p>
            <a:r>
              <a:rPr lang="en-US" dirty="0"/>
              <a:t>Presentation title</a:t>
            </a:r>
            <a:endParaRPr lang="en-GB" dirty="0"/>
          </a:p>
        </p:txBody>
      </p:sp>
      <p:sp>
        <p:nvSpPr>
          <p:cNvPr id="3" name="Subtitle 2">
            <a:extLst>
              <a:ext uri="{FF2B5EF4-FFF2-40B4-BE49-F238E27FC236}">
                <a16:creationId xmlns:a16="http://schemas.microsoft.com/office/drawing/2014/main" id="{FE052CCA-53B4-4573-9528-D0B7A0988B0E}"/>
              </a:ext>
            </a:extLst>
          </p:cNvPr>
          <p:cNvSpPr>
            <a:spLocks noGrp="1"/>
          </p:cNvSpPr>
          <p:nvPr>
            <p:ph type="subTitle" idx="1" hasCustomPrompt="1"/>
          </p:nvPr>
        </p:nvSpPr>
        <p:spPr>
          <a:xfrm>
            <a:off x="304597" y="4339771"/>
            <a:ext cx="4296432" cy="178480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date, location, conference…</a:t>
            </a:r>
            <a:endParaRPr lang="en-GB" dirty="0"/>
          </a:p>
        </p:txBody>
      </p:sp>
      <p:sp>
        <p:nvSpPr>
          <p:cNvPr id="4" name="Date Placeholder 3">
            <a:extLst>
              <a:ext uri="{FF2B5EF4-FFF2-40B4-BE49-F238E27FC236}">
                <a16:creationId xmlns:a16="http://schemas.microsoft.com/office/drawing/2014/main" id="{D3F7B8AA-F48A-4563-975F-3F731B5A9DE5}"/>
              </a:ext>
            </a:extLst>
          </p:cNvPr>
          <p:cNvSpPr>
            <a:spLocks noGrp="1"/>
          </p:cNvSpPr>
          <p:nvPr>
            <p:ph type="dt" sz="half" idx="10"/>
          </p:nvPr>
        </p:nvSpPr>
        <p:spPr>
          <a:xfrm>
            <a:off x="838200" y="6356350"/>
            <a:ext cx="2743200" cy="365125"/>
          </a:xfrm>
          <a:prstGeom prst="rect">
            <a:avLst/>
          </a:prstGeom>
        </p:spPr>
        <p:txBody>
          <a:bodyPr/>
          <a:lstStyle/>
          <a:p>
            <a:fld id="{36FBEB0B-BFB5-48BA-B662-E00010F46E4C}" type="datetimeFigureOut">
              <a:rPr lang="en-GB" smtClean="0"/>
              <a:t>01/10/2025</a:t>
            </a:fld>
            <a:endParaRPr lang="en-GB"/>
          </a:p>
        </p:txBody>
      </p:sp>
      <p:sp>
        <p:nvSpPr>
          <p:cNvPr id="5" name="Footer Placeholder 4">
            <a:extLst>
              <a:ext uri="{FF2B5EF4-FFF2-40B4-BE49-F238E27FC236}">
                <a16:creationId xmlns:a16="http://schemas.microsoft.com/office/drawing/2014/main" id="{0C844838-C278-4F07-AB7C-4D9DBB13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9E7EF9-C76D-4EA6-A898-7DD245F3F5F7}"/>
              </a:ext>
            </a:extLst>
          </p:cNvPr>
          <p:cNvSpPr>
            <a:spLocks noGrp="1"/>
          </p:cNvSpPr>
          <p:nvPr>
            <p:ph type="sldNum" sz="quarter" idx="12"/>
          </p:nvPr>
        </p:nvSpPr>
        <p:spPr/>
        <p:txBody>
          <a:bodyPr/>
          <a:lstStyle/>
          <a:p>
            <a:fld id="{898C6169-6179-430E-8A0F-A10D70E7B76A}" type="slidenum">
              <a:rPr lang="en-GB" smtClean="0"/>
              <a:t>‹#›</a:t>
            </a:fld>
            <a:endParaRPr lang="en-GB"/>
          </a:p>
        </p:txBody>
      </p:sp>
      <p:pic>
        <p:nvPicPr>
          <p:cNvPr id="8" name="Picture 7">
            <a:extLst>
              <a:ext uri="{FF2B5EF4-FFF2-40B4-BE49-F238E27FC236}">
                <a16:creationId xmlns:a16="http://schemas.microsoft.com/office/drawing/2014/main" id="{4638D327-0D4E-4047-ABE3-D577E95C9D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15404" y="136525"/>
            <a:ext cx="4764946" cy="1770096"/>
          </a:xfrm>
          <a:prstGeom prst="rect">
            <a:avLst/>
          </a:prstGeom>
        </p:spPr>
      </p:pic>
      <p:sp>
        <p:nvSpPr>
          <p:cNvPr id="9" name="Picture Placeholder 8">
            <a:extLst>
              <a:ext uri="{FF2B5EF4-FFF2-40B4-BE49-F238E27FC236}">
                <a16:creationId xmlns:a16="http://schemas.microsoft.com/office/drawing/2014/main" id="{F1E68B5B-4F4F-45E2-8F02-7DE37E1C9C66}"/>
              </a:ext>
            </a:extLst>
          </p:cNvPr>
          <p:cNvSpPr>
            <a:spLocks noGrp="1"/>
          </p:cNvSpPr>
          <p:nvPr>
            <p:ph type="pic" sz="quarter" idx="13" hasCustomPrompt="1"/>
          </p:nvPr>
        </p:nvSpPr>
        <p:spPr>
          <a:xfrm>
            <a:off x="4818742" y="2119313"/>
            <a:ext cx="7068457" cy="4005262"/>
          </a:xfrm>
        </p:spPr>
        <p:txBody>
          <a:bodyPr/>
          <a:lstStyle>
            <a:lvl1pPr>
              <a:defRPr/>
            </a:lvl1pPr>
          </a:lstStyle>
          <a:p>
            <a:r>
              <a:rPr lang="en-GB" dirty="0"/>
              <a:t>Alternative title slide – use this area to display a key image/figure from talk, or a graphical abstract</a:t>
            </a:r>
          </a:p>
        </p:txBody>
      </p:sp>
    </p:spTree>
    <p:extLst>
      <p:ext uri="{BB962C8B-B14F-4D97-AF65-F5344CB8AC3E}">
        <p14:creationId xmlns:p14="http://schemas.microsoft.com/office/powerpoint/2010/main" val="12443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4267-827A-4B18-8502-49672BE5B1F7}"/>
              </a:ext>
            </a:extLst>
          </p:cNvPr>
          <p:cNvSpPr>
            <a:spLocks noGrp="1"/>
          </p:cNvSpPr>
          <p:nvPr>
            <p:ph type="title"/>
          </p:nvPr>
        </p:nvSpPr>
        <p:spPr>
          <a:xfrm>
            <a:off x="838200" y="1096908"/>
            <a:ext cx="10515600" cy="1060504"/>
          </a:xfrm>
        </p:spPr>
        <p:txBody>
          <a:bodyPr anchor="b"/>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A1D7F75-59D4-42E5-8AF9-207FD6C6778F}"/>
              </a:ext>
            </a:extLst>
          </p:cNvPr>
          <p:cNvSpPr>
            <a:spLocks noGrp="1"/>
          </p:cNvSpPr>
          <p:nvPr>
            <p:ph idx="1"/>
          </p:nvPr>
        </p:nvSpPr>
        <p:spPr>
          <a:xfrm>
            <a:off x="838200" y="2264229"/>
            <a:ext cx="10515600" cy="3912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F720C9-1E2D-457E-817C-AD7B546EB920}"/>
              </a:ext>
            </a:extLst>
          </p:cNvPr>
          <p:cNvSpPr>
            <a:spLocks noGrp="1"/>
          </p:cNvSpPr>
          <p:nvPr>
            <p:ph type="dt" sz="half" idx="10"/>
          </p:nvPr>
        </p:nvSpPr>
        <p:spPr>
          <a:xfrm>
            <a:off x="838200" y="6356350"/>
            <a:ext cx="2743200" cy="365125"/>
          </a:xfrm>
          <a:prstGeom prst="rect">
            <a:avLst/>
          </a:prstGeom>
        </p:spPr>
        <p:txBody>
          <a:bodyPr/>
          <a:lstStyle/>
          <a:p>
            <a:fld id="{36FBEB0B-BFB5-48BA-B662-E00010F46E4C}" type="datetimeFigureOut">
              <a:rPr lang="en-GB" smtClean="0"/>
              <a:t>01/10/2025</a:t>
            </a:fld>
            <a:endParaRPr lang="en-GB"/>
          </a:p>
        </p:txBody>
      </p:sp>
      <p:sp>
        <p:nvSpPr>
          <p:cNvPr id="5" name="Footer Placeholder 4">
            <a:extLst>
              <a:ext uri="{FF2B5EF4-FFF2-40B4-BE49-F238E27FC236}">
                <a16:creationId xmlns:a16="http://schemas.microsoft.com/office/drawing/2014/main" id="{B3B40DE3-728E-4DB8-99B3-E7CBB6F6FC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A422E9-1E79-435E-ACA2-B80F923A1E84}"/>
              </a:ext>
            </a:extLst>
          </p:cNvPr>
          <p:cNvSpPr>
            <a:spLocks noGrp="1"/>
          </p:cNvSpPr>
          <p:nvPr>
            <p:ph type="sldNum" sz="quarter" idx="12"/>
          </p:nvPr>
        </p:nvSpPr>
        <p:spPr/>
        <p:txBody>
          <a:bodyPr/>
          <a:lstStyle/>
          <a:p>
            <a:fld id="{898C6169-6179-430E-8A0F-A10D70E7B76A}" type="slidenum">
              <a:rPr lang="en-GB" smtClean="0"/>
              <a:t>‹#›</a:t>
            </a:fld>
            <a:endParaRPr lang="en-GB"/>
          </a:p>
        </p:txBody>
      </p:sp>
      <p:pic>
        <p:nvPicPr>
          <p:cNvPr id="7" name="Picture 6">
            <a:extLst>
              <a:ext uri="{FF2B5EF4-FFF2-40B4-BE49-F238E27FC236}">
                <a16:creationId xmlns:a16="http://schemas.microsoft.com/office/drawing/2014/main" id="{0CD2B5BE-5109-46D6-8716-19710C378D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73312" y="136525"/>
            <a:ext cx="2585268" cy="960383"/>
          </a:xfrm>
          <a:prstGeom prst="rect">
            <a:avLst/>
          </a:prstGeom>
        </p:spPr>
      </p:pic>
    </p:spTree>
    <p:extLst>
      <p:ext uri="{BB962C8B-B14F-4D97-AF65-F5344CB8AC3E}">
        <p14:creationId xmlns:p14="http://schemas.microsoft.com/office/powerpoint/2010/main" val="22316853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BAF97-BFC8-4FB8-8841-F2F01F6C13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5F9D84-4D68-4650-889E-39325483F4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5D629-1515-4757-ACAB-742EC38A0DFB}"/>
              </a:ext>
            </a:extLst>
          </p:cNvPr>
          <p:cNvSpPr>
            <a:spLocks noGrp="1"/>
          </p:cNvSpPr>
          <p:nvPr>
            <p:ph type="dt" sz="half" idx="10"/>
          </p:nvPr>
        </p:nvSpPr>
        <p:spPr>
          <a:xfrm>
            <a:off x="838200" y="6356350"/>
            <a:ext cx="2743200" cy="365125"/>
          </a:xfrm>
          <a:prstGeom prst="rect">
            <a:avLst/>
          </a:prstGeom>
        </p:spPr>
        <p:txBody>
          <a:bodyPr/>
          <a:lstStyle/>
          <a:p>
            <a:fld id="{36FBEB0B-BFB5-48BA-B662-E00010F46E4C}" type="datetimeFigureOut">
              <a:rPr lang="en-GB" smtClean="0"/>
              <a:t>01/10/2025</a:t>
            </a:fld>
            <a:endParaRPr lang="en-GB"/>
          </a:p>
        </p:txBody>
      </p:sp>
      <p:sp>
        <p:nvSpPr>
          <p:cNvPr id="5" name="Footer Placeholder 4">
            <a:extLst>
              <a:ext uri="{FF2B5EF4-FFF2-40B4-BE49-F238E27FC236}">
                <a16:creationId xmlns:a16="http://schemas.microsoft.com/office/drawing/2014/main" id="{1283FAE7-8CB7-411F-818F-2CC2929A84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5763A7-C1F6-46F7-A40F-359EF2FA8674}"/>
              </a:ext>
            </a:extLst>
          </p:cNvPr>
          <p:cNvSpPr>
            <a:spLocks noGrp="1"/>
          </p:cNvSpPr>
          <p:nvPr>
            <p:ph type="sldNum" sz="quarter" idx="12"/>
          </p:nvPr>
        </p:nvSpPr>
        <p:spPr/>
        <p:txBody>
          <a:bodyPr/>
          <a:lstStyle/>
          <a:p>
            <a:fld id="{898C6169-6179-430E-8A0F-A10D70E7B76A}" type="slidenum">
              <a:rPr lang="en-GB" smtClean="0"/>
              <a:t>‹#›</a:t>
            </a:fld>
            <a:endParaRPr lang="en-GB"/>
          </a:p>
        </p:txBody>
      </p:sp>
      <p:pic>
        <p:nvPicPr>
          <p:cNvPr id="8" name="Picture 7">
            <a:extLst>
              <a:ext uri="{FF2B5EF4-FFF2-40B4-BE49-F238E27FC236}">
                <a16:creationId xmlns:a16="http://schemas.microsoft.com/office/drawing/2014/main" id="{6C92B4B2-13B1-4E2D-9E0F-7EB954A0A7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73312" y="136525"/>
            <a:ext cx="2585268" cy="960383"/>
          </a:xfrm>
          <a:prstGeom prst="rect">
            <a:avLst/>
          </a:prstGeom>
        </p:spPr>
      </p:pic>
    </p:spTree>
    <p:extLst>
      <p:ext uri="{BB962C8B-B14F-4D97-AF65-F5344CB8AC3E}">
        <p14:creationId xmlns:p14="http://schemas.microsoft.com/office/powerpoint/2010/main" val="385975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223B0-302A-4A59-A5AF-11067B0E4333}"/>
              </a:ext>
            </a:extLst>
          </p:cNvPr>
          <p:cNvSpPr>
            <a:spLocks noGrp="1"/>
          </p:cNvSpPr>
          <p:nvPr>
            <p:ph sz="half" idx="1"/>
          </p:nvPr>
        </p:nvSpPr>
        <p:spPr>
          <a:xfrm>
            <a:off x="838200" y="2278743"/>
            <a:ext cx="5181600" cy="3898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37CBDB59-4F06-4856-83BD-540EE19C0358}"/>
              </a:ext>
            </a:extLst>
          </p:cNvPr>
          <p:cNvSpPr>
            <a:spLocks noGrp="1"/>
          </p:cNvSpPr>
          <p:nvPr>
            <p:ph sz="half" idx="2"/>
          </p:nvPr>
        </p:nvSpPr>
        <p:spPr>
          <a:xfrm>
            <a:off x="6172200" y="2278743"/>
            <a:ext cx="5181600" cy="3898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4F79EB-C356-4638-BEF4-7D59226A6199}"/>
              </a:ext>
            </a:extLst>
          </p:cNvPr>
          <p:cNvSpPr>
            <a:spLocks noGrp="1"/>
          </p:cNvSpPr>
          <p:nvPr>
            <p:ph type="dt" sz="half" idx="10"/>
          </p:nvPr>
        </p:nvSpPr>
        <p:spPr>
          <a:xfrm>
            <a:off x="838200" y="6356350"/>
            <a:ext cx="2743200" cy="365125"/>
          </a:xfrm>
          <a:prstGeom prst="rect">
            <a:avLst/>
          </a:prstGeom>
        </p:spPr>
        <p:txBody>
          <a:bodyPr/>
          <a:lstStyle/>
          <a:p>
            <a:fld id="{36FBEB0B-BFB5-48BA-B662-E00010F46E4C}" type="datetimeFigureOut">
              <a:rPr lang="en-GB" smtClean="0"/>
              <a:t>01/10/2025</a:t>
            </a:fld>
            <a:endParaRPr lang="en-GB"/>
          </a:p>
        </p:txBody>
      </p:sp>
      <p:sp>
        <p:nvSpPr>
          <p:cNvPr id="6" name="Footer Placeholder 5">
            <a:extLst>
              <a:ext uri="{FF2B5EF4-FFF2-40B4-BE49-F238E27FC236}">
                <a16:creationId xmlns:a16="http://schemas.microsoft.com/office/drawing/2014/main" id="{3BFDA3DD-1003-43E4-A4E5-E945EBBED1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75EC8D-F97E-4102-ACCC-442117EF72FE}"/>
              </a:ext>
            </a:extLst>
          </p:cNvPr>
          <p:cNvSpPr>
            <a:spLocks noGrp="1"/>
          </p:cNvSpPr>
          <p:nvPr>
            <p:ph type="sldNum" sz="quarter" idx="12"/>
          </p:nvPr>
        </p:nvSpPr>
        <p:spPr/>
        <p:txBody>
          <a:bodyPr/>
          <a:lstStyle/>
          <a:p>
            <a:fld id="{898C6169-6179-430E-8A0F-A10D70E7B76A}" type="slidenum">
              <a:rPr lang="en-GB" smtClean="0"/>
              <a:t>‹#›</a:t>
            </a:fld>
            <a:endParaRPr lang="en-GB"/>
          </a:p>
        </p:txBody>
      </p:sp>
      <p:sp>
        <p:nvSpPr>
          <p:cNvPr id="9" name="Title 1">
            <a:extLst>
              <a:ext uri="{FF2B5EF4-FFF2-40B4-BE49-F238E27FC236}">
                <a16:creationId xmlns:a16="http://schemas.microsoft.com/office/drawing/2014/main" id="{C82A0EE6-418A-4292-A177-4417D2568930}"/>
              </a:ext>
            </a:extLst>
          </p:cNvPr>
          <p:cNvSpPr>
            <a:spLocks noGrp="1"/>
          </p:cNvSpPr>
          <p:nvPr>
            <p:ph type="title"/>
          </p:nvPr>
        </p:nvSpPr>
        <p:spPr>
          <a:xfrm>
            <a:off x="838200" y="1096908"/>
            <a:ext cx="10515600" cy="1060504"/>
          </a:xfrm>
        </p:spPr>
        <p:txBody>
          <a:bodyPr anchor="b"/>
          <a:lstStyle/>
          <a:p>
            <a:r>
              <a:rPr lang="en-US"/>
              <a:t>Click to edit Master title style</a:t>
            </a:r>
            <a:endParaRPr lang="en-GB" dirty="0"/>
          </a:p>
        </p:txBody>
      </p:sp>
      <p:pic>
        <p:nvPicPr>
          <p:cNvPr id="10" name="Picture 9">
            <a:extLst>
              <a:ext uri="{FF2B5EF4-FFF2-40B4-BE49-F238E27FC236}">
                <a16:creationId xmlns:a16="http://schemas.microsoft.com/office/drawing/2014/main" id="{E9505296-6F60-48C2-A631-6CE3262D175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73312" y="136525"/>
            <a:ext cx="2585268" cy="960383"/>
          </a:xfrm>
          <a:prstGeom prst="rect">
            <a:avLst/>
          </a:prstGeom>
        </p:spPr>
      </p:pic>
    </p:spTree>
    <p:extLst>
      <p:ext uri="{BB962C8B-B14F-4D97-AF65-F5344CB8AC3E}">
        <p14:creationId xmlns:p14="http://schemas.microsoft.com/office/powerpoint/2010/main" val="403814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F0F0C-81BD-4CA8-B141-DB8C457C7F9E}"/>
              </a:ext>
            </a:extLst>
          </p:cNvPr>
          <p:cNvSpPr>
            <a:spLocks noGrp="1"/>
          </p:cNvSpPr>
          <p:nvPr>
            <p:ph type="body" idx="1"/>
          </p:nvPr>
        </p:nvSpPr>
        <p:spPr>
          <a:xfrm>
            <a:off x="839788" y="2157411"/>
            <a:ext cx="5157787" cy="716417"/>
          </a:xfrm>
        </p:spPr>
        <p:txBody>
          <a:bodyPr anchor="b">
            <a:normAutofit/>
          </a:bodyPr>
          <a:lstStyle>
            <a:lvl1pPr marL="0" indent="0">
              <a:buNone/>
              <a:defRPr sz="32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0540BC-8F67-4E36-A24E-BE25E84EA986}"/>
              </a:ext>
            </a:extLst>
          </p:cNvPr>
          <p:cNvSpPr>
            <a:spLocks noGrp="1"/>
          </p:cNvSpPr>
          <p:nvPr>
            <p:ph sz="half" idx="2"/>
          </p:nvPr>
        </p:nvSpPr>
        <p:spPr>
          <a:xfrm>
            <a:off x="839788" y="2873829"/>
            <a:ext cx="5157787"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A601ED00-4871-46DC-B2EA-E1EA735B4A87}"/>
              </a:ext>
            </a:extLst>
          </p:cNvPr>
          <p:cNvSpPr>
            <a:spLocks noGrp="1"/>
          </p:cNvSpPr>
          <p:nvPr>
            <p:ph type="body" sz="quarter" idx="3"/>
          </p:nvPr>
        </p:nvSpPr>
        <p:spPr>
          <a:xfrm>
            <a:off x="6172200" y="2157411"/>
            <a:ext cx="5183188" cy="716417"/>
          </a:xfrm>
        </p:spPr>
        <p:txBody>
          <a:bodyPr anchor="b">
            <a:normAutofit/>
          </a:bodyPr>
          <a:lstStyle>
            <a:lvl1pPr marL="0" indent="0">
              <a:buNone/>
              <a:defRPr sz="32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E91AD0-2DFC-416C-96AC-C7743ADCC0FD}"/>
              </a:ext>
            </a:extLst>
          </p:cNvPr>
          <p:cNvSpPr>
            <a:spLocks noGrp="1"/>
          </p:cNvSpPr>
          <p:nvPr>
            <p:ph sz="quarter" idx="4"/>
          </p:nvPr>
        </p:nvSpPr>
        <p:spPr>
          <a:xfrm>
            <a:off x="6172200" y="2873829"/>
            <a:ext cx="5183188" cy="3315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E494D44E-C955-43D1-AB5F-23DCC2AAD2D8}"/>
              </a:ext>
            </a:extLst>
          </p:cNvPr>
          <p:cNvSpPr>
            <a:spLocks noGrp="1"/>
          </p:cNvSpPr>
          <p:nvPr>
            <p:ph type="dt" sz="half" idx="10"/>
          </p:nvPr>
        </p:nvSpPr>
        <p:spPr>
          <a:xfrm>
            <a:off x="838200" y="6356350"/>
            <a:ext cx="2743200" cy="365125"/>
          </a:xfrm>
          <a:prstGeom prst="rect">
            <a:avLst/>
          </a:prstGeom>
        </p:spPr>
        <p:txBody>
          <a:bodyPr/>
          <a:lstStyle/>
          <a:p>
            <a:fld id="{36FBEB0B-BFB5-48BA-B662-E00010F46E4C}" type="datetimeFigureOut">
              <a:rPr lang="en-GB" smtClean="0"/>
              <a:t>01/10/2025</a:t>
            </a:fld>
            <a:endParaRPr lang="en-GB"/>
          </a:p>
        </p:txBody>
      </p:sp>
      <p:sp>
        <p:nvSpPr>
          <p:cNvPr id="8" name="Footer Placeholder 7">
            <a:extLst>
              <a:ext uri="{FF2B5EF4-FFF2-40B4-BE49-F238E27FC236}">
                <a16:creationId xmlns:a16="http://schemas.microsoft.com/office/drawing/2014/main" id="{4F8C4333-9943-4111-8292-BCD99D73CC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704EE6-B1D3-4886-A261-34DE844E58F9}"/>
              </a:ext>
            </a:extLst>
          </p:cNvPr>
          <p:cNvSpPr>
            <a:spLocks noGrp="1"/>
          </p:cNvSpPr>
          <p:nvPr>
            <p:ph type="sldNum" sz="quarter" idx="12"/>
          </p:nvPr>
        </p:nvSpPr>
        <p:spPr/>
        <p:txBody>
          <a:bodyPr/>
          <a:lstStyle/>
          <a:p>
            <a:fld id="{898C6169-6179-430E-8A0F-A10D70E7B76A}" type="slidenum">
              <a:rPr lang="en-GB" smtClean="0"/>
              <a:t>‹#›</a:t>
            </a:fld>
            <a:endParaRPr lang="en-GB"/>
          </a:p>
        </p:txBody>
      </p:sp>
      <p:sp>
        <p:nvSpPr>
          <p:cNvPr id="11" name="Title 1">
            <a:extLst>
              <a:ext uri="{FF2B5EF4-FFF2-40B4-BE49-F238E27FC236}">
                <a16:creationId xmlns:a16="http://schemas.microsoft.com/office/drawing/2014/main" id="{1FDFDBF2-8B6C-4DF1-9407-E358CBD38637}"/>
              </a:ext>
            </a:extLst>
          </p:cNvPr>
          <p:cNvSpPr>
            <a:spLocks noGrp="1"/>
          </p:cNvSpPr>
          <p:nvPr>
            <p:ph type="title"/>
          </p:nvPr>
        </p:nvSpPr>
        <p:spPr>
          <a:xfrm>
            <a:off x="838200" y="1096908"/>
            <a:ext cx="10515600" cy="1060504"/>
          </a:xfrm>
        </p:spPr>
        <p:txBody>
          <a:bodyPr anchor="b"/>
          <a:lstStyle/>
          <a:p>
            <a:r>
              <a:rPr lang="en-US"/>
              <a:t>Click to edit Master title style</a:t>
            </a:r>
            <a:endParaRPr lang="en-GB" dirty="0"/>
          </a:p>
        </p:txBody>
      </p:sp>
      <p:pic>
        <p:nvPicPr>
          <p:cNvPr id="13" name="Picture 12">
            <a:extLst>
              <a:ext uri="{FF2B5EF4-FFF2-40B4-BE49-F238E27FC236}">
                <a16:creationId xmlns:a16="http://schemas.microsoft.com/office/drawing/2014/main" id="{56F102E0-EC6C-4A8F-921D-3A2203ABA0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73312" y="136525"/>
            <a:ext cx="2585268" cy="960383"/>
          </a:xfrm>
          <a:prstGeom prst="rect">
            <a:avLst/>
          </a:prstGeom>
        </p:spPr>
      </p:pic>
    </p:spTree>
    <p:extLst>
      <p:ext uri="{BB962C8B-B14F-4D97-AF65-F5344CB8AC3E}">
        <p14:creationId xmlns:p14="http://schemas.microsoft.com/office/powerpoint/2010/main" val="78217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D71DC6E-6DBE-49F2-8F94-89DCFAA2A457}"/>
              </a:ext>
            </a:extLst>
          </p:cNvPr>
          <p:cNvSpPr>
            <a:spLocks noGrp="1"/>
          </p:cNvSpPr>
          <p:nvPr>
            <p:ph type="dt" sz="half" idx="10"/>
          </p:nvPr>
        </p:nvSpPr>
        <p:spPr>
          <a:xfrm>
            <a:off x="838200" y="6356350"/>
            <a:ext cx="2743200" cy="365125"/>
          </a:xfrm>
          <a:prstGeom prst="rect">
            <a:avLst/>
          </a:prstGeom>
        </p:spPr>
        <p:txBody>
          <a:bodyPr/>
          <a:lstStyle/>
          <a:p>
            <a:fld id="{36FBEB0B-BFB5-48BA-B662-E00010F46E4C}" type="datetimeFigureOut">
              <a:rPr lang="en-GB" smtClean="0"/>
              <a:t>01/10/2025</a:t>
            </a:fld>
            <a:endParaRPr lang="en-GB"/>
          </a:p>
        </p:txBody>
      </p:sp>
      <p:sp>
        <p:nvSpPr>
          <p:cNvPr id="4" name="Footer Placeholder 3">
            <a:extLst>
              <a:ext uri="{FF2B5EF4-FFF2-40B4-BE49-F238E27FC236}">
                <a16:creationId xmlns:a16="http://schemas.microsoft.com/office/drawing/2014/main" id="{85F02DDD-6833-440E-B21E-F57146E822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BFAEB8-1464-4349-B3D9-99A413010C8E}"/>
              </a:ext>
            </a:extLst>
          </p:cNvPr>
          <p:cNvSpPr>
            <a:spLocks noGrp="1"/>
          </p:cNvSpPr>
          <p:nvPr>
            <p:ph type="sldNum" sz="quarter" idx="12"/>
          </p:nvPr>
        </p:nvSpPr>
        <p:spPr/>
        <p:txBody>
          <a:bodyPr/>
          <a:lstStyle/>
          <a:p>
            <a:fld id="{898C6169-6179-430E-8A0F-A10D70E7B76A}" type="slidenum">
              <a:rPr lang="en-GB" smtClean="0"/>
              <a:t>‹#›</a:t>
            </a:fld>
            <a:endParaRPr lang="en-GB"/>
          </a:p>
        </p:txBody>
      </p:sp>
      <p:sp>
        <p:nvSpPr>
          <p:cNvPr id="7" name="Title 1">
            <a:extLst>
              <a:ext uri="{FF2B5EF4-FFF2-40B4-BE49-F238E27FC236}">
                <a16:creationId xmlns:a16="http://schemas.microsoft.com/office/drawing/2014/main" id="{09F2A04B-C4A1-46F6-B61B-A48892CE1F46}"/>
              </a:ext>
            </a:extLst>
          </p:cNvPr>
          <p:cNvSpPr>
            <a:spLocks noGrp="1"/>
          </p:cNvSpPr>
          <p:nvPr>
            <p:ph type="title"/>
          </p:nvPr>
        </p:nvSpPr>
        <p:spPr>
          <a:xfrm>
            <a:off x="838200" y="1096908"/>
            <a:ext cx="10515600" cy="1060504"/>
          </a:xfrm>
        </p:spPr>
        <p:txBody>
          <a:bodyPr anchor="b"/>
          <a:lstStyle/>
          <a:p>
            <a:r>
              <a:rPr lang="en-US"/>
              <a:t>Click to edit Master title style</a:t>
            </a:r>
            <a:endParaRPr lang="en-GB" dirty="0"/>
          </a:p>
        </p:txBody>
      </p:sp>
      <p:pic>
        <p:nvPicPr>
          <p:cNvPr id="8" name="Picture 7">
            <a:extLst>
              <a:ext uri="{FF2B5EF4-FFF2-40B4-BE49-F238E27FC236}">
                <a16:creationId xmlns:a16="http://schemas.microsoft.com/office/drawing/2014/main" id="{8A28C4D9-9D27-4333-823C-33A747B00C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73312" y="136525"/>
            <a:ext cx="2585268" cy="960383"/>
          </a:xfrm>
          <a:prstGeom prst="rect">
            <a:avLst/>
          </a:prstGeom>
        </p:spPr>
      </p:pic>
    </p:spTree>
    <p:extLst>
      <p:ext uri="{BB962C8B-B14F-4D97-AF65-F5344CB8AC3E}">
        <p14:creationId xmlns:p14="http://schemas.microsoft.com/office/powerpoint/2010/main" val="1057726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07B69-E03C-49F7-8F5D-453C03AA670F}"/>
              </a:ext>
            </a:extLst>
          </p:cNvPr>
          <p:cNvSpPr>
            <a:spLocks noGrp="1"/>
          </p:cNvSpPr>
          <p:nvPr>
            <p:ph type="dt" sz="half" idx="10"/>
          </p:nvPr>
        </p:nvSpPr>
        <p:spPr>
          <a:xfrm>
            <a:off x="838200" y="6356350"/>
            <a:ext cx="2743200" cy="365125"/>
          </a:xfrm>
          <a:prstGeom prst="rect">
            <a:avLst/>
          </a:prstGeom>
        </p:spPr>
        <p:txBody>
          <a:bodyPr/>
          <a:lstStyle/>
          <a:p>
            <a:fld id="{36FBEB0B-BFB5-48BA-B662-E00010F46E4C}" type="datetimeFigureOut">
              <a:rPr lang="en-GB" smtClean="0"/>
              <a:t>01/10/2025</a:t>
            </a:fld>
            <a:endParaRPr lang="en-GB"/>
          </a:p>
        </p:txBody>
      </p:sp>
      <p:sp>
        <p:nvSpPr>
          <p:cNvPr id="3" name="Footer Placeholder 2">
            <a:extLst>
              <a:ext uri="{FF2B5EF4-FFF2-40B4-BE49-F238E27FC236}">
                <a16:creationId xmlns:a16="http://schemas.microsoft.com/office/drawing/2014/main" id="{981C71EE-3B05-44CF-A985-7F5EEA6185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9A4207-E658-47F9-955E-B58C8531A764}"/>
              </a:ext>
            </a:extLst>
          </p:cNvPr>
          <p:cNvSpPr>
            <a:spLocks noGrp="1"/>
          </p:cNvSpPr>
          <p:nvPr>
            <p:ph type="sldNum" sz="quarter" idx="12"/>
          </p:nvPr>
        </p:nvSpPr>
        <p:spPr/>
        <p:txBody>
          <a:bodyPr/>
          <a:lstStyle/>
          <a:p>
            <a:fld id="{898C6169-6179-430E-8A0F-A10D70E7B76A}" type="slidenum">
              <a:rPr lang="en-GB" smtClean="0"/>
              <a:t>‹#›</a:t>
            </a:fld>
            <a:endParaRPr lang="en-GB"/>
          </a:p>
        </p:txBody>
      </p:sp>
      <p:sp>
        <p:nvSpPr>
          <p:cNvPr id="7" name="Text Placeholder 6">
            <a:extLst>
              <a:ext uri="{FF2B5EF4-FFF2-40B4-BE49-F238E27FC236}">
                <a16:creationId xmlns:a16="http://schemas.microsoft.com/office/drawing/2014/main" id="{06A6B2C6-58C3-4E2B-8D76-4C0F671E156C}"/>
              </a:ext>
            </a:extLst>
          </p:cNvPr>
          <p:cNvSpPr>
            <a:spLocks noGrp="1"/>
          </p:cNvSpPr>
          <p:nvPr>
            <p:ph type="body" sz="quarter" idx="13" hasCustomPrompt="1"/>
          </p:nvPr>
        </p:nvSpPr>
        <p:spPr>
          <a:xfrm>
            <a:off x="838200" y="1843088"/>
            <a:ext cx="10515600" cy="2627312"/>
          </a:xfrm>
        </p:spPr>
        <p:txBody>
          <a:bodyPr/>
          <a:lstStyle>
            <a:lvl1pPr>
              <a:defRPr/>
            </a:lvl1pPr>
          </a:lstStyle>
          <a:p>
            <a:pPr lvl="0"/>
            <a:r>
              <a:rPr lang="en-US" dirty="0"/>
              <a:t>NB: Only use this slide if it is strictly necessary to have no header</a:t>
            </a:r>
            <a:endParaRPr lang="en-GB" dirty="0"/>
          </a:p>
        </p:txBody>
      </p:sp>
    </p:spTree>
    <p:extLst>
      <p:ext uri="{BB962C8B-B14F-4D97-AF65-F5344CB8AC3E}">
        <p14:creationId xmlns:p14="http://schemas.microsoft.com/office/powerpoint/2010/main" val="56577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EE0A7-3EA4-485D-BFBC-0610B0C332C3}"/>
              </a:ext>
            </a:extLst>
          </p:cNvPr>
          <p:cNvSpPr>
            <a:spLocks noGrp="1"/>
          </p:cNvSpPr>
          <p:nvPr>
            <p:ph type="title"/>
          </p:nvPr>
        </p:nvSpPr>
        <p:spPr>
          <a:xfrm>
            <a:off x="839788" y="1204686"/>
            <a:ext cx="3932237" cy="852714"/>
          </a:xfrm>
        </p:spPr>
        <p:txBody>
          <a:bodyPr anchor="b"/>
          <a:lstStyle>
            <a:lvl1pPr>
              <a:defRPr sz="32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9B32D67-ECAF-441C-922A-1E52BEEC959D}"/>
              </a:ext>
            </a:extLst>
          </p:cNvPr>
          <p:cNvSpPr>
            <a:spLocks noGrp="1"/>
          </p:cNvSpPr>
          <p:nvPr>
            <p:ph idx="1"/>
          </p:nvPr>
        </p:nvSpPr>
        <p:spPr>
          <a:xfrm>
            <a:off x="5183188" y="1204686"/>
            <a:ext cx="6172200" cy="46563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F6A9DC01-5318-42A5-B90E-A2BEF132B2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0FE21-10FD-4296-9560-30333B58EAEC}"/>
              </a:ext>
            </a:extLst>
          </p:cNvPr>
          <p:cNvSpPr>
            <a:spLocks noGrp="1"/>
          </p:cNvSpPr>
          <p:nvPr>
            <p:ph type="dt" sz="half" idx="10"/>
          </p:nvPr>
        </p:nvSpPr>
        <p:spPr>
          <a:xfrm>
            <a:off x="838200" y="6356350"/>
            <a:ext cx="2743200" cy="365125"/>
          </a:xfrm>
          <a:prstGeom prst="rect">
            <a:avLst/>
          </a:prstGeom>
        </p:spPr>
        <p:txBody>
          <a:bodyPr/>
          <a:lstStyle/>
          <a:p>
            <a:fld id="{36FBEB0B-BFB5-48BA-B662-E00010F46E4C}" type="datetimeFigureOut">
              <a:rPr lang="en-GB" smtClean="0"/>
              <a:t>01/10/2025</a:t>
            </a:fld>
            <a:endParaRPr lang="en-GB"/>
          </a:p>
        </p:txBody>
      </p:sp>
      <p:sp>
        <p:nvSpPr>
          <p:cNvPr id="6" name="Footer Placeholder 5">
            <a:extLst>
              <a:ext uri="{FF2B5EF4-FFF2-40B4-BE49-F238E27FC236}">
                <a16:creationId xmlns:a16="http://schemas.microsoft.com/office/drawing/2014/main" id="{84412F4E-5A21-4AD4-8527-CC5708ED1A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ED03F3-1A05-4DEF-BAE0-E53F374779D7}"/>
              </a:ext>
            </a:extLst>
          </p:cNvPr>
          <p:cNvSpPr>
            <a:spLocks noGrp="1"/>
          </p:cNvSpPr>
          <p:nvPr>
            <p:ph type="sldNum" sz="quarter" idx="12"/>
          </p:nvPr>
        </p:nvSpPr>
        <p:spPr/>
        <p:txBody>
          <a:bodyPr/>
          <a:lstStyle/>
          <a:p>
            <a:fld id="{898C6169-6179-430E-8A0F-A10D70E7B76A}" type="slidenum">
              <a:rPr lang="en-GB" smtClean="0"/>
              <a:t>‹#›</a:t>
            </a:fld>
            <a:endParaRPr lang="en-GB"/>
          </a:p>
        </p:txBody>
      </p:sp>
      <p:pic>
        <p:nvPicPr>
          <p:cNvPr id="9" name="Picture 8">
            <a:extLst>
              <a:ext uri="{FF2B5EF4-FFF2-40B4-BE49-F238E27FC236}">
                <a16:creationId xmlns:a16="http://schemas.microsoft.com/office/drawing/2014/main" id="{EC6D98BF-1F0B-43C6-8A51-6D6626EC67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73312" y="136525"/>
            <a:ext cx="2585268" cy="960383"/>
          </a:xfrm>
          <a:prstGeom prst="rect">
            <a:avLst/>
          </a:prstGeom>
        </p:spPr>
      </p:pic>
    </p:spTree>
    <p:extLst>
      <p:ext uri="{BB962C8B-B14F-4D97-AF65-F5344CB8AC3E}">
        <p14:creationId xmlns:p14="http://schemas.microsoft.com/office/powerpoint/2010/main" val="678369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11C12C-8A9B-4938-9B55-BF10CCFB3F48}"/>
              </a:ext>
            </a:extLst>
          </p:cNvPr>
          <p:cNvSpPr>
            <a:spLocks noGrp="1"/>
          </p:cNvSpPr>
          <p:nvPr>
            <p:ph type="title"/>
          </p:nvPr>
        </p:nvSpPr>
        <p:spPr>
          <a:xfrm>
            <a:off x="838200" y="742500"/>
            <a:ext cx="10515600" cy="1289499"/>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CDD32D0-566C-47CF-BC60-BB2ED00A970D}"/>
              </a:ext>
            </a:extLst>
          </p:cNvPr>
          <p:cNvSpPr>
            <a:spLocks noGrp="1"/>
          </p:cNvSpPr>
          <p:nvPr>
            <p:ph type="body" idx="1"/>
          </p:nvPr>
        </p:nvSpPr>
        <p:spPr>
          <a:xfrm>
            <a:off x="838200" y="2031999"/>
            <a:ext cx="10515600"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84ADCEE-5D5B-4F7B-8389-D7A843949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BEB0B-BFB5-48BA-B662-E00010F46E4C}" type="datetimeFigureOut">
              <a:rPr lang="en-GB" smtClean="0"/>
              <a:t>01/10/2025</a:t>
            </a:fld>
            <a:endParaRPr lang="en-GB"/>
          </a:p>
        </p:txBody>
      </p:sp>
      <p:sp>
        <p:nvSpPr>
          <p:cNvPr id="5" name="Footer Placeholder 4">
            <a:extLst>
              <a:ext uri="{FF2B5EF4-FFF2-40B4-BE49-F238E27FC236}">
                <a16:creationId xmlns:a16="http://schemas.microsoft.com/office/drawing/2014/main" id="{7FAC6777-A671-4E02-B29C-4A2F4FDEE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BB3E40-1F0C-48F2-8496-B48C32C1D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C6169-6179-430E-8A0F-A10D70E7B76A}" type="slidenum">
              <a:rPr lang="en-GB" smtClean="0"/>
              <a:t>‹#›</a:t>
            </a:fld>
            <a:endParaRPr lang="en-GB"/>
          </a:p>
        </p:txBody>
      </p:sp>
    </p:spTree>
    <p:extLst>
      <p:ext uri="{BB962C8B-B14F-4D97-AF65-F5344CB8AC3E}">
        <p14:creationId xmlns:p14="http://schemas.microsoft.com/office/powerpoint/2010/main" val="2362611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2"/>
          </a:solidFill>
          <a:latin typeface="Calibri Light" panose="020F0302020204030204" pitchFamily="34" charset="0"/>
          <a:ea typeface="+mj-ea"/>
          <a:cs typeface="Calibri Light" panose="020F03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nmrstaff@maillist.chem.ox.ac.uk"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hyperlink" Target="https://nmrchem.web.ox.ac.u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mailto:nmrstaff@maillist.chem.ox.ac.uk" TargetMode="Externa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hyperlink" Target="mailto:nmrstaff@maillist.chem.ox.ac.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7DDB-BCFA-4A80-808C-17B41FA62F0A}"/>
              </a:ext>
            </a:extLst>
          </p:cNvPr>
          <p:cNvSpPr>
            <a:spLocks noGrp="1"/>
          </p:cNvSpPr>
          <p:nvPr>
            <p:ph type="ctrTitle"/>
          </p:nvPr>
        </p:nvSpPr>
        <p:spPr>
          <a:xfrm>
            <a:off x="0" y="2555177"/>
            <a:ext cx="12192000" cy="1463040"/>
          </a:xfrm>
        </p:spPr>
        <p:txBody>
          <a:bodyPr>
            <a:normAutofit fontScale="90000"/>
          </a:bodyPr>
          <a:lstStyle/>
          <a:p>
            <a:pPr algn="ctr"/>
            <a:r>
              <a:rPr lang="en-GB" dirty="0"/>
              <a:t>Open Access Training:</a:t>
            </a:r>
            <a:br>
              <a:rPr lang="en-GB" dirty="0"/>
            </a:br>
            <a:r>
              <a:rPr lang="en-GB" dirty="0"/>
              <a:t>NMR Service</a:t>
            </a:r>
          </a:p>
        </p:txBody>
      </p:sp>
      <p:sp>
        <p:nvSpPr>
          <p:cNvPr id="3" name="Subtitle 2">
            <a:extLst>
              <a:ext uri="{FF2B5EF4-FFF2-40B4-BE49-F238E27FC236}">
                <a16:creationId xmlns:a16="http://schemas.microsoft.com/office/drawing/2014/main" id="{25E6CEAC-530A-472B-99B4-C3D68E990ACB}"/>
              </a:ext>
            </a:extLst>
          </p:cNvPr>
          <p:cNvSpPr>
            <a:spLocks noGrp="1"/>
          </p:cNvSpPr>
          <p:nvPr>
            <p:ph type="subTitle" idx="1"/>
          </p:nvPr>
        </p:nvSpPr>
        <p:spPr>
          <a:xfrm>
            <a:off x="2450805" y="4773895"/>
            <a:ext cx="7290390" cy="1308290"/>
          </a:xfrm>
        </p:spPr>
        <p:txBody>
          <a:bodyPr>
            <a:normAutofit/>
          </a:bodyPr>
          <a:lstStyle/>
          <a:p>
            <a:r>
              <a:rPr lang="en-GB" dirty="0"/>
              <a:t>Dr Coral Mycroft</a:t>
            </a:r>
          </a:p>
          <a:p>
            <a:r>
              <a:rPr lang="en-GB" dirty="0"/>
              <a:t>NMR Service Manager</a:t>
            </a:r>
          </a:p>
        </p:txBody>
      </p:sp>
    </p:spTree>
    <p:extLst>
      <p:ext uri="{BB962C8B-B14F-4D97-AF65-F5344CB8AC3E}">
        <p14:creationId xmlns:p14="http://schemas.microsoft.com/office/powerpoint/2010/main" val="311835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1024127" y="585216"/>
            <a:ext cx="10778013" cy="901738"/>
          </a:xfrm>
        </p:spPr>
        <p:txBody>
          <a:bodyPr>
            <a:normAutofit/>
          </a:bodyPr>
          <a:lstStyle/>
          <a:p>
            <a:r>
              <a:rPr lang="en-GB" sz="4000" cap="none" dirty="0"/>
              <a:t>Step 4: Fill out relevant information</a:t>
            </a:r>
          </a:p>
        </p:txBody>
      </p:sp>
      <p:pic>
        <p:nvPicPr>
          <p:cNvPr id="11" name="Picture 10">
            <a:extLst>
              <a:ext uri="{FF2B5EF4-FFF2-40B4-BE49-F238E27FC236}">
                <a16:creationId xmlns:a16="http://schemas.microsoft.com/office/drawing/2014/main" id="{056D7A7E-8ACD-48C3-B44A-C63B8D675C37}"/>
              </a:ext>
            </a:extLst>
          </p:cNvPr>
          <p:cNvPicPr>
            <a:picLocks noChangeAspect="1"/>
          </p:cNvPicPr>
          <p:nvPr/>
        </p:nvPicPr>
        <p:blipFill>
          <a:blip r:embed="rId2"/>
          <a:stretch>
            <a:fillRect/>
          </a:stretch>
        </p:blipFill>
        <p:spPr>
          <a:xfrm>
            <a:off x="389860" y="1848257"/>
            <a:ext cx="5063970" cy="4773168"/>
          </a:xfrm>
          <a:prstGeom prst="rect">
            <a:avLst/>
          </a:prstGeom>
        </p:spPr>
      </p:pic>
      <p:sp>
        <p:nvSpPr>
          <p:cNvPr id="14" name="Arrow: Right 13">
            <a:extLst>
              <a:ext uri="{FF2B5EF4-FFF2-40B4-BE49-F238E27FC236}">
                <a16:creationId xmlns:a16="http://schemas.microsoft.com/office/drawing/2014/main" id="{2D86EF60-2B63-4BE0-974A-BBEE10021367}"/>
              </a:ext>
            </a:extLst>
          </p:cNvPr>
          <p:cNvSpPr/>
          <p:nvPr/>
        </p:nvSpPr>
        <p:spPr>
          <a:xfrm>
            <a:off x="5552013" y="3949276"/>
            <a:ext cx="563037" cy="267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3EE91466-E340-42F1-A93E-60C25158DFE8}"/>
              </a:ext>
            </a:extLst>
          </p:cNvPr>
          <p:cNvPicPr>
            <a:picLocks noChangeAspect="1"/>
          </p:cNvPicPr>
          <p:nvPr/>
        </p:nvPicPr>
        <p:blipFill>
          <a:blip r:embed="rId3"/>
          <a:stretch>
            <a:fillRect/>
          </a:stretch>
        </p:blipFill>
        <p:spPr>
          <a:xfrm>
            <a:off x="6413133" y="1848257"/>
            <a:ext cx="5063970" cy="4793758"/>
          </a:xfrm>
          <a:prstGeom prst="rect">
            <a:avLst/>
          </a:prstGeom>
        </p:spPr>
      </p:pic>
      <p:sp>
        <p:nvSpPr>
          <p:cNvPr id="17" name="Rectangle: Rounded Corners 16">
            <a:extLst>
              <a:ext uri="{FF2B5EF4-FFF2-40B4-BE49-F238E27FC236}">
                <a16:creationId xmlns:a16="http://schemas.microsoft.com/office/drawing/2014/main" id="{74CC7366-6612-4D89-9314-71D17997394E}"/>
              </a:ext>
            </a:extLst>
          </p:cNvPr>
          <p:cNvSpPr/>
          <p:nvPr/>
        </p:nvSpPr>
        <p:spPr>
          <a:xfrm>
            <a:off x="6413133" y="2831123"/>
            <a:ext cx="1077913" cy="219808"/>
          </a:xfrm>
          <a:prstGeom prst="round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C5E7EFEA-E34D-4A45-AC6D-EBE2EC4870A5}"/>
              </a:ext>
            </a:extLst>
          </p:cNvPr>
          <p:cNvSpPr/>
          <p:nvPr/>
        </p:nvSpPr>
        <p:spPr>
          <a:xfrm>
            <a:off x="7394331" y="3635153"/>
            <a:ext cx="861645" cy="581762"/>
          </a:xfrm>
          <a:prstGeom prst="round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96498051-8F2E-4533-86BE-D8100A40F2E6}"/>
              </a:ext>
            </a:extLst>
          </p:cNvPr>
          <p:cNvSpPr/>
          <p:nvPr/>
        </p:nvSpPr>
        <p:spPr>
          <a:xfrm>
            <a:off x="8620004" y="3735209"/>
            <a:ext cx="1007573" cy="219808"/>
          </a:xfrm>
          <a:prstGeom prst="round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0670F7B3-9F8C-4079-B477-24CB251541C8}"/>
              </a:ext>
            </a:extLst>
          </p:cNvPr>
          <p:cNvSpPr/>
          <p:nvPr/>
        </p:nvSpPr>
        <p:spPr>
          <a:xfrm>
            <a:off x="6413133" y="3209192"/>
            <a:ext cx="3346329" cy="219808"/>
          </a:xfrm>
          <a:prstGeom prst="round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Rounded Corners 20">
            <a:extLst>
              <a:ext uri="{FF2B5EF4-FFF2-40B4-BE49-F238E27FC236}">
                <a16:creationId xmlns:a16="http://schemas.microsoft.com/office/drawing/2014/main" id="{79D6BA2B-9546-481A-A28D-44B85863E9A3}"/>
              </a:ext>
            </a:extLst>
          </p:cNvPr>
          <p:cNvSpPr/>
          <p:nvPr/>
        </p:nvSpPr>
        <p:spPr>
          <a:xfrm>
            <a:off x="9759462" y="3745410"/>
            <a:ext cx="1301261" cy="219808"/>
          </a:xfrm>
          <a:prstGeom prst="round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BAF7C50E-2539-412D-9247-4BD6944848F9}"/>
              </a:ext>
            </a:extLst>
          </p:cNvPr>
          <p:cNvSpPr/>
          <p:nvPr/>
        </p:nvSpPr>
        <p:spPr>
          <a:xfrm>
            <a:off x="7122686" y="4262218"/>
            <a:ext cx="1221214" cy="219808"/>
          </a:xfrm>
          <a:prstGeom prst="round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17BF93D2-EF50-48A9-B072-2CB7DE229D05}"/>
              </a:ext>
            </a:extLst>
          </p:cNvPr>
          <p:cNvSpPr/>
          <p:nvPr/>
        </p:nvSpPr>
        <p:spPr>
          <a:xfrm>
            <a:off x="6413132" y="4773169"/>
            <a:ext cx="3425459" cy="221217"/>
          </a:xfrm>
          <a:prstGeom prst="round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2700C43D-FACA-4B9B-8C8E-3C44E34227EA}"/>
              </a:ext>
            </a:extLst>
          </p:cNvPr>
          <p:cNvSpPr/>
          <p:nvPr/>
        </p:nvSpPr>
        <p:spPr>
          <a:xfrm>
            <a:off x="7122686" y="5083833"/>
            <a:ext cx="3858906" cy="1537591"/>
          </a:xfrm>
          <a:prstGeom prst="round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E6DA3A44-F252-4635-A835-889C8B22BBEC}"/>
              </a:ext>
            </a:extLst>
          </p:cNvPr>
          <p:cNvSpPr/>
          <p:nvPr/>
        </p:nvSpPr>
        <p:spPr>
          <a:xfrm>
            <a:off x="8620003" y="2843317"/>
            <a:ext cx="1218588" cy="219808"/>
          </a:xfrm>
          <a:prstGeom prst="roundRect">
            <a:avLst/>
          </a:prstGeom>
          <a:noFill/>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79844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9" presetClass="emph" presetSubtype="0" nodeType="withEffect">
                                  <p:stCondLst>
                                    <p:cond delay="0"/>
                                  </p:stCondLst>
                                  <p:childTnLst>
                                    <p:set>
                                      <p:cBhvr>
                                        <p:cTn id="48" dur="indefinite"/>
                                        <p:tgtEl>
                                          <p:spTgt spid="11"/>
                                        </p:tgtEl>
                                        <p:attrNameLst>
                                          <p:attrName>style.opacity</p:attrName>
                                        </p:attrNameLst>
                                      </p:cBhvr>
                                      <p:to>
                                        <p:strVal val="0.5"/>
                                      </p:to>
                                    </p:set>
                                    <p:animEffect filter="image" prLst="opacity: 0.5">
                                      <p:cBhvr rctx="IE">
                                        <p:cTn id="49"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1024127" y="585216"/>
            <a:ext cx="10778013" cy="1058213"/>
          </a:xfrm>
        </p:spPr>
        <p:txBody>
          <a:bodyPr>
            <a:normAutofit/>
          </a:bodyPr>
          <a:lstStyle/>
          <a:p>
            <a:r>
              <a:rPr lang="en-GB" sz="4000" cap="none" dirty="0"/>
              <a:t>Step 5: Add 1H spectrum</a:t>
            </a:r>
          </a:p>
        </p:txBody>
      </p:sp>
      <p:pic>
        <p:nvPicPr>
          <p:cNvPr id="6" name="Picture 5">
            <a:extLst>
              <a:ext uri="{FF2B5EF4-FFF2-40B4-BE49-F238E27FC236}">
                <a16:creationId xmlns:a16="http://schemas.microsoft.com/office/drawing/2014/main" id="{C6763C1B-4EE5-43A8-B849-6BC6EB6A4559}"/>
              </a:ext>
            </a:extLst>
          </p:cNvPr>
          <p:cNvPicPr>
            <a:picLocks noChangeAspect="1"/>
          </p:cNvPicPr>
          <p:nvPr/>
        </p:nvPicPr>
        <p:blipFill>
          <a:blip r:embed="rId2"/>
          <a:stretch>
            <a:fillRect/>
          </a:stretch>
        </p:blipFill>
        <p:spPr>
          <a:xfrm>
            <a:off x="329341" y="2321169"/>
            <a:ext cx="5040927" cy="2893402"/>
          </a:xfrm>
          <a:prstGeom prst="rect">
            <a:avLst/>
          </a:prstGeom>
        </p:spPr>
      </p:pic>
      <p:pic>
        <p:nvPicPr>
          <p:cNvPr id="8" name="Picture 7">
            <a:extLst>
              <a:ext uri="{FF2B5EF4-FFF2-40B4-BE49-F238E27FC236}">
                <a16:creationId xmlns:a16="http://schemas.microsoft.com/office/drawing/2014/main" id="{CE155639-B7F7-4A6F-A34B-0992FE3CB20C}"/>
              </a:ext>
            </a:extLst>
          </p:cNvPr>
          <p:cNvPicPr>
            <a:picLocks noChangeAspect="1"/>
          </p:cNvPicPr>
          <p:nvPr/>
        </p:nvPicPr>
        <p:blipFill>
          <a:blip r:embed="rId3"/>
          <a:stretch>
            <a:fillRect/>
          </a:stretch>
        </p:blipFill>
        <p:spPr>
          <a:xfrm>
            <a:off x="6574341" y="1709576"/>
            <a:ext cx="4794113" cy="4809561"/>
          </a:xfrm>
          <a:prstGeom prst="rect">
            <a:avLst/>
          </a:prstGeom>
        </p:spPr>
      </p:pic>
      <p:sp>
        <p:nvSpPr>
          <p:cNvPr id="9" name="Arrow: Right 8">
            <a:extLst>
              <a:ext uri="{FF2B5EF4-FFF2-40B4-BE49-F238E27FC236}">
                <a16:creationId xmlns:a16="http://schemas.microsoft.com/office/drawing/2014/main" id="{4884B3D3-C562-46A3-BA5A-813AA0508AB8}"/>
              </a:ext>
            </a:extLst>
          </p:cNvPr>
          <p:cNvSpPr/>
          <p:nvPr/>
        </p:nvSpPr>
        <p:spPr>
          <a:xfrm>
            <a:off x="5682761" y="3138853"/>
            <a:ext cx="650631" cy="290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0E17365B-16A6-42A8-AEEA-8AD2126B6B51}"/>
              </a:ext>
            </a:extLst>
          </p:cNvPr>
          <p:cNvSpPr/>
          <p:nvPr/>
        </p:nvSpPr>
        <p:spPr>
          <a:xfrm rot="8681798">
            <a:off x="9276618" y="5846887"/>
            <a:ext cx="3429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89B028E-D503-4687-BA66-A352F4B8C922}"/>
              </a:ext>
            </a:extLst>
          </p:cNvPr>
          <p:cNvSpPr txBox="1"/>
          <p:nvPr/>
        </p:nvSpPr>
        <p:spPr>
          <a:xfrm>
            <a:off x="9601200" y="5175319"/>
            <a:ext cx="1568824" cy="1021556"/>
          </a:xfrm>
          <a:prstGeom prst="roundRect">
            <a:avLst/>
          </a:prstGeom>
          <a:solidFill>
            <a:schemeClr val="bg1"/>
          </a:solidFill>
          <a:ln>
            <a:solidFill>
              <a:schemeClr val="tx1"/>
            </a:solidFill>
          </a:ln>
        </p:spPr>
        <p:txBody>
          <a:bodyPr wrap="square" rtlCol="0">
            <a:spAutoFit/>
          </a:bodyPr>
          <a:lstStyle/>
          <a:p>
            <a:pPr algn="ctr"/>
            <a:r>
              <a:rPr lang="en-GB" dirty="0"/>
              <a:t>Please make sure you click to add</a:t>
            </a:r>
          </a:p>
        </p:txBody>
      </p:sp>
    </p:spTree>
    <p:extLst>
      <p:ext uri="{BB962C8B-B14F-4D97-AF65-F5344CB8AC3E}">
        <p14:creationId xmlns:p14="http://schemas.microsoft.com/office/powerpoint/2010/main" val="216455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9" presetClass="emph" presetSubtype="0" nodeType="withEffect">
                                  <p:stCondLst>
                                    <p:cond delay="0"/>
                                  </p:stCondLst>
                                  <p:childTnLst>
                                    <p:set>
                                      <p:cBhvr>
                                        <p:cTn id="19" dur="indefinite"/>
                                        <p:tgtEl>
                                          <p:spTgt spid="6"/>
                                        </p:tgtEl>
                                        <p:attrNameLst>
                                          <p:attrName>style.opacity</p:attrName>
                                        </p:attrNameLst>
                                      </p:cBhvr>
                                      <p:to>
                                        <p:strVal val="0.5"/>
                                      </p:to>
                                    </p:set>
                                    <p:animEffect filter="image" prLst="opacity: 0.5">
                                      <p:cBhvr rctx="IE">
                                        <p:cTn id="20" dur="indefinite"/>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1024127" y="585216"/>
            <a:ext cx="10778013" cy="990779"/>
          </a:xfrm>
        </p:spPr>
        <p:txBody>
          <a:bodyPr>
            <a:normAutofit/>
          </a:bodyPr>
          <a:lstStyle/>
          <a:p>
            <a:r>
              <a:rPr lang="en-GB" sz="4000" cap="none" dirty="0"/>
              <a:t>Step 6: View your submission</a:t>
            </a:r>
          </a:p>
        </p:txBody>
      </p:sp>
      <p:pic>
        <p:nvPicPr>
          <p:cNvPr id="4" name="Picture 3">
            <a:extLst>
              <a:ext uri="{FF2B5EF4-FFF2-40B4-BE49-F238E27FC236}">
                <a16:creationId xmlns:a16="http://schemas.microsoft.com/office/drawing/2014/main" id="{4F52B936-F794-469F-AA42-27328A0A680E}"/>
              </a:ext>
            </a:extLst>
          </p:cNvPr>
          <p:cNvPicPr>
            <a:picLocks noChangeAspect="1"/>
          </p:cNvPicPr>
          <p:nvPr/>
        </p:nvPicPr>
        <p:blipFill>
          <a:blip r:embed="rId2"/>
          <a:stretch>
            <a:fillRect/>
          </a:stretch>
        </p:blipFill>
        <p:spPr>
          <a:xfrm>
            <a:off x="295855" y="2294763"/>
            <a:ext cx="5800145" cy="3455406"/>
          </a:xfrm>
          <a:prstGeom prst="rect">
            <a:avLst/>
          </a:prstGeom>
        </p:spPr>
      </p:pic>
      <p:pic>
        <p:nvPicPr>
          <p:cNvPr id="7" name="Picture 6">
            <a:extLst>
              <a:ext uri="{FF2B5EF4-FFF2-40B4-BE49-F238E27FC236}">
                <a16:creationId xmlns:a16="http://schemas.microsoft.com/office/drawing/2014/main" id="{4805FD4B-F27C-421A-BE04-1844C6075056}"/>
              </a:ext>
            </a:extLst>
          </p:cNvPr>
          <p:cNvPicPr>
            <a:picLocks noChangeAspect="1"/>
          </p:cNvPicPr>
          <p:nvPr/>
        </p:nvPicPr>
        <p:blipFill>
          <a:blip r:embed="rId3"/>
          <a:stretch>
            <a:fillRect/>
          </a:stretch>
        </p:blipFill>
        <p:spPr>
          <a:xfrm>
            <a:off x="7124978" y="1644161"/>
            <a:ext cx="4159620" cy="5051708"/>
          </a:xfrm>
          <a:prstGeom prst="rect">
            <a:avLst/>
          </a:prstGeom>
        </p:spPr>
      </p:pic>
      <p:sp>
        <p:nvSpPr>
          <p:cNvPr id="11" name="Rectangle: Rounded Corners 10">
            <a:extLst>
              <a:ext uri="{FF2B5EF4-FFF2-40B4-BE49-F238E27FC236}">
                <a16:creationId xmlns:a16="http://schemas.microsoft.com/office/drawing/2014/main" id="{9695AC94-475B-47BF-81CE-CD72A2559292}"/>
              </a:ext>
            </a:extLst>
          </p:cNvPr>
          <p:cNvSpPr/>
          <p:nvPr/>
        </p:nvSpPr>
        <p:spPr>
          <a:xfrm>
            <a:off x="412376" y="4975412"/>
            <a:ext cx="394448" cy="2868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179E6AD6-B990-4738-8383-A63373C7B1EE}"/>
              </a:ext>
            </a:extLst>
          </p:cNvPr>
          <p:cNvSpPr/>
          <p:nvPr/>
        </p:nvSpPr>
        <p:spPr>
          <a:xfrm>
            <a:off x="6212521" y="3693459"/>
            <a:ext cx="591691" cy="251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39BF4602-6F5A-401A-A25B-C44FA22F4612}"/>
              </a:ext>
            </a:extLst>
          </p:cNvPr>
          <p:cNvCxnSpPr/>
          <p:nvPr/>
        </p:nvCxnSpPr>
        <p:spPr>
          <a:xfrm flipV="1">
            <a:off x="582706" y="5369169"/>
            <a:ext cx="0" cy="762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1451D01-2B66-4FA4-B017-D1BB06259888}"/>
              </a:ext>
            </a:extLst>
          </p:cNvPr>
          <p:cNvSpPr txBox="1"/>
          <p:nvPr/>
        </p:nvSpPr>
        <p:spPr>
          <a:xfrm>
            <a:off x="295855" y="6131169"/>
            <a:ext cx="817755" cy="369332"/>
          </a:xfrm>
          <a:prstGeom prst="rect">
            <a:avLst/>
          </a:prstGeom>
          <a:noFill/>
        </p:spPr>
        <p:txBody>
          <a:bodyPr wrap="square" rtlCol="0">
            <a:spAutoFit/>
          </a:bodyPr>
          <a:lstStyle/>
          <a:p>
            <a:r>
              <a:rPr lang="en-GB" dirty="0"/>
              <a:t>Click</a:t>
            </a:r>
          </a:p>
        </p:txBody>
      </p:sp>
    </p:spTree>
    <p:extLst>
      <p:ext uri="{BB962C8B-B14F-4D97-AF65-F5344CB8AC3E}">
        <p14:creationId xmlns:p14="http://schemas.microsoft.com/office/powerpoint/2010/main" val="329688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9" presetClass="emph" presetSubtype="0" nodeType="withEffect">
                                  <p:stCondLst>
                                    <p:cond delay="0"/>
                                  </p:stCondLst>
                                  <p:childTnLst>
                                    <p:set>
                                      <p:cBhvr>
                                        <p:cTn id="30" dur="indefinite"/>
                                        <p:tgtEl>
                                          <p:spTgt spid="4"/>
                                        </p:tgtEl>
                                        <p:attrNameLst>
                                          <p:attrName>style.opacity</p:attrName>
                                        </p:attrNameLst>
                                      </p:cBhvr>
                                      <p:to>
                                        <p:strVal val="0.5"/>
                                      </p:to>
                                    </p:set>
                                    <p:animEffect filter="image" prLst="opacity: 0.5">
                                      <p:cBhvr rctx="IE">
                                        <p:cTn id="31" dur="indefinite"/>
                                        <p:tgtEl>
                                          <p:spTgt spid="4"/>
                                        </p:tgtEl>
                                      </p:cBhvr>
                                    </p:animEffect>
                                  </p:childTnLst>
                                </p:cTn>
                              </p:par>
                              <p:par>
                                <p:cTn id="32" presetID="9" presetClass="emph" presetSubtype="0" grpId="1" nodeType="withEffect">
                                  <p:stCondLst>
                                    <p:cond delay="0"/>
                                  </p:stCondLst>
                                  <p:childTnLst>
                                    <p:set>
                                      <p:cBhvr>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p:txBody>
          <a:bodyPr>
            <a:normAutofit fontScale="90000"/>
          </a:bodyPr>
          <a:lstStyle/>
          <a:p>
            <a:r>
              <a:rPr lang="en-GB" cap="none" dirty="0"/>
              <a:t>Step 7: Bring The NMR Sample Down To The Basement With A Completed Label</a:t>
            </a:r>
          </a:p>
        </p:txBody>
      </p:sp>
      <p:pic>
        <p:nvPicPr>
          <p:cNvPr id="1028" name="Picture 4" descr="Image preview">
            <a:extLst>
              <a:ext uri="{FF2B5EF4-FFF2-40B4-BE49-F238E27FC236}">
                <a16:creationId xmlns:a16="http://schemas.microsoft.com/office/drawing/2014/main" id="{E6291BD4-2C99-4473-83CA-4F673818B8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79" r="18141"/>
          <a:stretch/>
        </p:blipFill>
        <p:spPr bwMode="auto">
          <a:xfrm>
            <a:off x="6386732" y="2583713"/>
            <a:ext cx="5496830" cy="41207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review">
            <a:extLst>
              <a:ext uri="{FF2B5EF4-FFF2-40B4-BE49-F238E27FC236}">
                <a16:creationId xmlns:a16="http://schemas.microsoft.com/office/drawing/2014/main" id="{70F8B040-B730-4915-882B-EA92B60B5D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99"/>
          <a:stretch/>
        </p:blipFill>
        <p:spPr bwMode="auto">
          <a:xfrm>
            <a:off x="267653" y="2583712"/>
            <a:ext cx="6450471" cy="396278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BBBF4F5E-E446-4EC7-AB47-669788AEAE72}"/>
              </a:ext>
            </a:extLst>
          </p:cNvPr>
          <p:cNvSpPr/>
          <p:nvPr/>
        </p:nvSpPr>
        <p:spPr>
          <a:xfrm>
            <a:off x="267652" y="2583712"/>
            <a:ext cx="4706957" cy="3066462"/>
          </a:xfrm>
          <a:prstGeom prst="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57DD964-1428-4B22-9D3F-5F0BF836EF80}"/>
              </a:ext>
            </a:extLst>
          </p:cNvPr>
          <p:cNvSpPr/>
          <p:nvPr/>
        </p:nvSpPr>
        <p:spPr>
          <a:xfrm flipH="1">
            <a:off x="5089560" y="4116186"/>
            <a:ext cx="1297172" cy="1116706"/>
          </a:xfrm>
          <a:prstGeom prst="rect">
            <a:avLst/>
          </a:prstGeom>
          <a:noFill/>
          <a:ln w="412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53417473-07FA-4917-841A-90BA45642075}"/>
              </a:ext>
            </a:extLst>
          </p:cNvPr>
          <p:cNvCxnSpPr>
            <a:cxnSpLocks/>
            <a:endCxn id="24" idx="0"/>
          </p:cNvCxnSpPr>
          <p:nvPr/>
        </p:nvCxnSpPr>
        <p:spPr>
          <a:xfrm flipH="1">
            <a:off x="5738146" y="2032205"/>
            <a:ext cx="1148316" cy="2083981"/>
          </a:xfrm>
          <a:prstGeom prst="straightConnector1">
            <a:avLst/>
          </a:prstGeom>
          <a:ln w="28575">
            <a:solidFill>
              <a:srgbClr val="2F528F"/>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45C6D6A-5613-41B1-9D6F-D7EFBC3FB031}"/>
              </a:ext>
            </a:extLst>
          </p:cNvPr>
          <p:cNvSpPr txBox="1"/>
          <p:nvPr/>
        </p:nvSpPr>
        <p:spPr>
          <a:xfrm>
            <a:off x="7240772" y="1913860"/>
            <a:ext cx="3508744" cy="369332"/>
          </a:xfrm>
          <a:prstGeom prst="rect">
            <a:avLst/>
          </a:prstGeom>
          <a:noFill/>
        </p:spPr>
        <p:txBody>
          <a:bodyPr wrap="square" rtlCol="0">
            <a:spAutoFit/>
          </a:bodyPr>
          <a:lstStyle/>
          <a:p>
            <a:r>
              <a:rPr lang="en-GB" dirty="0"/>
              <a:t>Solid state incoming and completed</a:t>
            </a:r>
          </a:p>
        </p:txBody>
      </p:sp>
      <p:sp>
        <p:nvSpPr>
          <p:cNvPr id="30" name="TextBox 29">
            <a:extLst>
              <a:ext uri="{FF2B5EF4-FFF2-40B4-BE49-F238E27FC236}">
                <a16:creationId xmlns:a16="http://schemas.microsoft.com/office/drawing/2014/main" id="{E96D69FC-9960-4DEE-AFDD-8270E8B250D8}"/>
              </a:ext>
            </a:extLst>
          </p:cNvPr>
          <p:cNvSpPr txBox="1"/>
          <p:nvPr/>
        </p:nvSpPr>
        <p:spPr>
          <a:xfrm>
            <a:off x="0" y="2025036"/>
            <a:ext cx="5295014" cy="369332"/>
          </a:xfrm>
          <a:prstGeom prst="rect">
            <a:avLst/>
          </a:prstGeom>
          <a:noFill/>
        </p:spPr>
        <p:txBody>
          <a:bodyPr wrap="square" rtlCol="0">
            <a:spAutoFit/>
          </a:bodyPr>
          <a:lstStyle/>
          <a:p>
            <a:pPr algn="ctr"/>
            <a:r>
              <a:rPr lang="en-GB" dirty="0"/>
              <a:t>Solution-state incoming and completed</a:t>
            </a:r>
          </a:p>
        </p:txBody>
      </p:sp>
      <p:sp>
        <p:nvSpPr>
          <p:cNvPr id="27" name="Rectangle 26">
            <a:extLst>
              <a:ext uri="{FF2B5EF4-FFF2-40B4-BE49-F238E27FC236}">
                <a16:creationId xmlns:a16="http://schemas.microsoft.com/office/drawing/2014/main" id="{227BA717-0946-4C1E-8916-9813387DE0B1}"/>
              </a:ext>
            </a:extLst>
          </p:cNvPr>
          <p:cNvSpPr/>
          <p:nvPr/>
        </p:nvSpPr>
        <p:spPr>
          <a:xfrm>
            <a:off x="4612878" y="4573672"/>
            <a:ext cx="616688" cy="6592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74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6" grpId="0"/>
      <p:bldP spid="30"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322172" y="1136441"/>
            <a:ext cx="10515600" cy="1060504"/>
          </a:xfrm>
        </p:spPr>
        <p:txBody>
          <a:bodyPr>
            <a:normAutofit fontScale="90000"/>
          </a:bodyPr>
          <a:lstStyle/>
          <a:p>
            <a:r>
              <a:rPr lang="en-GB" cap="none" dirty="0"/>
              <a:t>Step 7: Bring The NMR Sample Down To The Basement With A Completed Label</a:t>
            </a:r>
          </a:p>
        </p:txBody>
      </p:sp>
      <p:grpSp>
        <p:nvGrpSpPr>
          <p:cNvPr id="11" name="Group 10">
            <a:extLst>
              <a:ext uri="{FF2B5EF4-FFF2-40B4-BE49-F238E27FC236}">
                <a16:creationId xmlns:a16="http://schemas.microsoft.com/office/drawing/2014/main" id="{5A550A45-C9A0-41AA-B25D-8BC1947E64D8}"/>
              </a:ext>
            </a:extLst>
          </p:cNvPr>
          <p:cNvGrpSpPr/>
          <p:nvPr/>
        </p:nvGrpSpPr>
        <p:grpSpPr>
          <a:xfrm>
            <a:off x="4008827" y="2443985"/>
            <a:ext cx="3955981" cy="3681524"/>
            <a:chOff x="6814686" y="1925053"/>
            <a:chExt cx="3955981" cy="3681524"/>
          </a:xfrm>
        </p:grpSpPr>
        <p:pic>
          <p:nvPicPr>
            <p:cNvPr id="12" name="Picture 11">
              <a:extLst>
                <a:ext uri="{FF2B5EF4-FFF2-40B4-BE49-F238E27FC236}">
                  <a16:creationId xmlns:a16="http://schemas.microsoft.com/office/drawing/2014/main" id="{7ACF7C4B-CE8E-4F11-B6AE-CA2F15BADD30}"/>
                </a:ext>
              </a:extLst>
            </p:cNvPr>
            <p:cNvPicPr>
              <a:picLocks noChangeAspect="1"/>
            </p:cNvPicPr>
            <p:nvPr/>
          </p:nvPicPr>
          <p:blipFill rotWithShape="1">
            <a:blip r:embed="rId2"/>
            <a:srcRect l="96" t="2557" r="1202" b="1262"/>
            <a:stretch/>
          </p:blipFill>
          <p:spPr>
            <a:xfrm>
              <a:off x="6814686" y="1925053"/>
              <a:ext cx="3955981" cy="3681524"/>
            </a:xfrm>
            <a:prstGeom prst="rect">
              <a:avLst/>
            </a:prstGeom>
          </p:spPr>
        </p:pic>
        <p:sp>
          <p:nvSpPr>
            <p:cNvPr id="13" name="TextBox 12">
              <a:extLst>
                <a:ext uri="{FF2B5EF4-FFF2-40B4-BE49-F238E27FC236}">
                  <a16:creationId xmlns:a16="http://schemas.microsoft.com/office/drawing/2014/main" id="{408D4563-9B94-4E5A-9F19-3D4DF511FCC3}"/>
                </a:ext>
              </a:extLst>
            </p:cNvPr>
            <p:cNvSpPr txBox="1"/>
            <p:nvPr/>
          </p:nvSpPr>
          <p:spPr>
            <a:xfrm>
              <a:off x="7772913" y="2076675"/>
              <a:ext cx="1143000"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5428</a:t>
              </a:r>
            </a:p>
          </p:txBody>
        </p:sp>
        <p:sp>
          <p:nvSpPr>
            <p:cNvPr id="14" name="TextBox 13">
              <a:extLst>
                <a:ext uri="{FF2B5EF4-FFF2-40B4-BE49-F238E27FC236}">
                  <a16:creationId xmlns:a16="http://schemas.microsoft.com/office/drawing/2014/main" id="{DB6AB8B9-F7AF-4CD9-8C85-080FCDA3E308}"/>
                </a:ext>
              </a:extLst>
            </p:cNvPr>
            <p:cNvSpPr txBox="1"/>
            <p:nvPr/>
          </p:nvSpPr>
          <p:spPr>
            <a:xfrm>
              <a:off x="9028495" y="2018643"/>
              <a:ext cx="1722922" cy="523220"/>
            </a:xfrm>
            <a:prstGeom prst="rect">
              <a:avLst/>
            </a:prstGeom>
            <a:noFill/>
          </p:spPr>
          <p:txBody>
            <a:bodyPr wrap="square" lIns="0" rIns="0" rtlCol="0">
              <a:spAutoFit/>
            </a:bodyPr>
            <a:lstStyle/>
            <a:p>
              <a:pPr algn="ctr"/>
              <a:r>
                <a:rPr lang="en-GB" sz="1400" b="1" dirty="0">
                  <a:solidFill>
                    <a:srgbClr val="FF0000"/>
                  </a:solidFill>
                  <a:latin typeface="Calibri" panose="020F0502020204030204" pitchFamily="34" charset="0"/>
                  <a:cs typeface="Calibri" panose="020F0502020204030204" pitchFamily="34" charset="0"/>
                </a:rPr>
                <a:t>FOR NMR SERVICE ONLY – LEAVE BLANK</a:t>
              </a:r>
            </a:p>
          </p:txBody>
        </p:sp>
        <p:sp>
          <p:nvSpPr>
            <p:cNvPr id="15" name="TextBox 14">
              <a:extLst>
                <a:ext uri="{FF2B5EF4-FFF2-40B4-BE49-F238E27FC236}">
                  <a16:creationId xmlns:a16="http://schemas.microsoft.com/office/drawing/2014/main" id="{E7812B8A-D3BE-4070-9D1D-A94D8EBFAA8E}"/>
                </a:ext>
              </a:extLst>
            </p:cNvPr>
            <p:cNvSpPr txBox="1"/>
            <p:nvPr/>
          </p:nvSpPr>
          <p:spPr>
            <a:xfrm>
              <a:off x="7772912" y="2581853"/>
              <a:ext cx="2699371"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Edward Tomlinson</a:t>
              </a:r>
            </a:p>
          </p:txBody>
        </p:sp>
        <p:sp>
          <p:nvSpPr>
            <p:cNvPr id="16" name="TextBox 15">
              <a:extLst>
                <a:ext uri="{FF2B5EF4-FFF2-40B4-BE49-F238E27FC236}">
                  <a16:creationId xmlns:a16="http://schemas.microsoft.com/office/drawing/2014/main" id="{44398140-E5BC-4FA9-85E8-62B97A4D758F}"/>
                </a:ext>
              </a:extLst>
            </p:cNvPr>
            <p:cNvSpPr txBox="1"/>
            <p:nvPr/>
          </p:nvSpPr>
          <p:spPr>
            <a:xfrm>
              <a:off x="7524804" y="3200692"/>
              <a:ext cx="1503691"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HLA/ HB/ SJC</a:t>
              </a:r>
            </a:p>
          </p:txBody>
        </p:sp>
        <p:sp>
          <p:nvSpPr>
            <p:cNvPr id="17" name="TextBox 16">
              <a:extLst>
                <a:ext uri="{FF2B5EF4-FFF2-40B4-BE49-F238E27FC236}">
                  <a16:creationId xmlns:a16="http://schemas.microsoft.com/office/drawing/2014/main" id="{335655A6-F95F-44A2-AA4C-09F1E5195D55}"/>
                </a:ext>
              </a:extLst>
            </p:cNvPr>
            <p:cNvSpPr txBox="1"/>
            <p:nvPr/>
          </p:nvSpPr>
          <p:spPr>
            <a:xfrm>
              <a:off x="9122596" y="3184942"/>
              <a:ext cx="1503691"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11/09/2025</a:t>
              </a:r>
            </a:p>
          </p:txBody>
        </p:sp>
        <p:sp>
          <p:nvSpPr>
            <p:cNvPr id="18" name="TextBox 17">
              <a:extLst>
                <a:ext uri="{FF2B5EF4-FFF2-40B4-BE49-F238E27FC236}">
                  <a16:creationId xmlns:a16="http://schemas.microsoft.com/office/drawing/2014/main" id="{A6378B77-F730-465D-9AB2-63F4D9A1B7F4}"/>
                </a:ext>
              </a:extLst>
            </p:cNvPr>
            <p:cNvSpPr txBox="1"/>
            <p:nvPr/>
          </p:nvSpPr>
          <p:spPr>
            <a:xfrm>
              <a:off x="7772912" y="3741012"/>
              <a:ext cx="1503691"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DMT12345</a:t>
              </a:r>
            </a:p>
          </p:txBody>
        </p:sp>
        <p:sp>
          <p:nvSpPr>
            <p:cNvPr id="19" name="TextBox 18">
              <a:extLst>
                <a:ext uri="{FF2B5EF4-FFF2-40B4-BE49-F238E27FC236}">
                  <a16:creationId xmlns:a16="http://schemas.microsoft.com/office/drawing/2014/main" id="{E26F0B98-8E15-4BC6-93A7-0C93BD912EDC}"/>
                </a:ext>
              </a:extLst>
            </p:cNvPr>
            <p:cNvSpPr txBox="1"/>
            <p:nvPr/>
          </p:nvSpPr>
          <p:spPr>
            <a:xfrm>
              <a:off x="7772911" y="4293209"/>
              <a:ext cx="1503691"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CDCl</a:t>
              </a:r>
              <a:r>
                <a:rPr lang="en-GB" baseline="-25000" dirty="0">
                  <a:latin typeface="Calibri" panose="020F0502020204030204" pitchFamily="34" charset="0"/>
                  <a:cs typeface="Calibri" panose="020F0502020204030204" pitchFamily="34" charset="0"/>
                </a:rPr>
                <a:t>3</a:t>
              </a:r>
            </a:p>
          </p:txBody>
        </p:sp>
        <p:sp>
          <p:nvSpPr>
            <p:cNvPr id="21" name="TextBox 20">
              <a:extLst>
                <a:ext uri="{FF2B5EF4-FFF2-40B4-BE49-F238E27FC236}">
                  <a16:creationId xmlns:a16="http://schemas.microsoft.com/office/drawing/2014/main" id="{764142B0-167B-409F-8F6A-B21A7111AEAA}"/>
                </a:ext>
              </a:extLst>
            </p:cNvPr>
            <p:cNvSpPr txBox="1"/>
            <p:nvPr/>
          </p:nvSpPr>
          <p:spPr>
            <a:xfrm>
              <a:off x="9122595" y="4293209"/>
              <a:ext cx="1503691"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Rack</a:t>
              </a:r>
              <a:endParaRPr lang="en-GB" baseline="-250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D35B1308-9955-464F-AD70-FE2515DA06EC}"/>
                </a:ext>
              </a:extLst>
            </p:cNvPr>
            <p:cNvSpPr txBox="1"/>
            <p:nvPr/>
          </p:nvSpPr>
          <p:spPr>
            <a:xfrm>
              <a:off x="7631452" y="4960246"/>
              <a:ext cx="2994834" cy="646331"/>
            </a:xfrm>
            <a:prstGeom prst="rect">
              <a:avLst/>
            </a:prstGeom>
            <a:noFill/>
          </p:spPr>
          <p:txBody>
            <a:bodyPr wrap="square">
              <a:spAutoFit/>
            </a:bodyPr>
            <a:lstStyle/>
            <a:p>
              <a:r>
                <a:rPr lang="en-GB" baseline="30000" dirty="0">
                  <a:latin typeface="Calibri" panose="020F0502020204030204" pitchFamily="34" charset="0"/>
                  <a:cs typeface="Calibri" panose="020F0502020204030204" pitchFamily="34" charset="0"/>
                </a:rPr>
                <a:t>1</a:t>
              </a:r>
              <a:r>
                <a:rPr lang="en-GB" dirty="0">
                  <a:latin typeface="Calibri" panose="020F0502020204030204" pitchFamily="34" charset="0"/>
                  <a:cs typeface="Calibri" panose="020F0502020204030204" pitchFamily="34" charset="0"/>
                </a:rPr>
                <a:t>H, </a:t>
              </a:r>
              <a:r>
                <a:rPr lang="en-GB" baseline="30000" dirty="0">
                  <a:latin typeface="Calibri" panose="020F0502020204030204" pitchFamily="34" charset="0"/>
                  <a:cs typeface="Calibri" panose="020F0502020204030204" pitchFamily="34" charset="0"/>
                </a:rPr>
                <a:t>13</a:t>
              </a:r>
              <a:r>
                <a:rPr lang="en-GB" dirty="0">
                  <a:latin typeface="Calibri" panose="020F0502020204030204" pitchFamily="34" charset="0"/>
                  <a:cs typeface="Calibri" panose="020F0502020204030204" pitchFamily="34" charset="0"/>
                </a:rPr>
                <a:t>C, COSY, HSQC, HMBC, NOESY</a:t>
              </a:r>
            </a:p>
          </p:txBody>
        </p:sp>
      </p:grpSp>
      <p:sp>
        <p:nvSpPr>
          <p:cNvPr id="3" name="Flowchart: Connector 2">
            <a:extLst>
              <a:ext uri="{FF2B5EF4-FFF2-40B4-BE49-F238E27FC236}">
                <a16:creationId xmlns:a16="http://schemas.microsoft.com/office/drawing/2014/main" id="{FE89AE6D-167B-419A-90A1-9583A2D20941}"/>
              </a:ext>
            </a:extLst>
          </p:cNvPr>
          <p:cNvSpPr/>
          <p:nvPr/>
        </p:nvSpPr>
        <p:spPr>
          <a:xfrm>
            <a:off x="4199940" y="3060795"/>
            <a:ext cx="288000" cy="288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a:extLst>
              <a:ext uri="{FF2B5EF4-FFF2-40B4-BE49-F238E27FC236}">
                <a16:creationId xmlns:a16="http://schemas.microsoft.com/office/drawing/2014/main" id="{4DE46BF9-EC05-4032-BC2C-15D22BD7C3A8}"/>
              </a:ext>
            </a:extLst>
          </p:cNvPr>
          <p:cNvSpPr/>
          <p:nvPr/>
        </p:nvSpPr>
        <p:spPr>
          <a:xfrm>
            <a:off x="4199940" y="5203535"/>
            <a:ext cx="288000" cy="288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3932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162636" y="372523"/>
            <a:ext cx="10515600" cy="1060504"/>
          </a:xfrm>
        </p:spPr>
        <p:txBody>
          <a:bodyPr>
            <a:normAutofit/>
          </a:bodyPr>
          <a:lstStyle/>
          <a:p>
            <a:r>
              <a:rPr lang="en-GB" cap="none" dirty="0"/>
              <a:t>Next Steps: NMR Facility Staff Take Over</a:t>
            </a:r>
          </a:p>
        </p:txBody>
      </p:sp>
      <p:sp>
        <p:nvSpPr>
          <p:cNvPr id="3" name="Content Placeholder 2">
            <a:extLst>
              <a:ext uri="{FF2B5EF4-FFF2-40B4-BE49-F238E27FC236}">
                <a16:creationId xmlns:a16="http://schemas.microsoft.com/office/drawing/2014/main" id="{F36F29FA-F38A-4AE7-BF07-63B71DFA4A47}"/>
              </a:ext>
            </a:extLst>
          </p:cNvPr>
          <p:cNvSpPr>
            <a:spLocks noGrp="1"/>
          </p:cNvSpPr>
          <p:nvPr>
            <p:ph idx="1"/>
          </p:nvPr>
        </p:nvSpPr>
        <p:spPr>
          <a:xfrm>
            <a:off x="819412" y="1548373"/>
            <a:ext cx="10663047" cy="4023360"/>
          </a:xfrm>
        </p:spPr>
        <p:txBody>
          <a:bodyPr>
            <a:normAutofit/>
          </a:bodyPr>
          <a:lstStyle/>
          <a:p>
            <a:r>
              <a:rPr lang="en-GB" sz="2000" dirty="0"/>
              <a:t>The NMR facility will check the sample, paperwork and PDF of the submitted sample</a:t>
            </a:r>
          </a:p>
          <a:p>
            <a:pPr lvl="1"/>
            <a:r>
              <a:rPr lang="en-GB" sz="1800" dirty="0"/>
              <a:t>Everything is correct: schedule the analysis</a:t>
            </a:r>
          </a:p>
          <a:p>
            <a:pPr lvl="1"/>
            <a:r>
              <a:rPr lang="en-GB" sz="1800" dirty="0"/>
              <a:t>Issue with sample/paperwork/PDF: analysis will not be scheduled</a:t>
            </a:r>
          </a:p>
          <a:p>
            <a:r>
              <a:rPr lang="en-GB" sz="2000" dirty="0"/>
              <a:t>Turnover is dependent on the current demand of the NMR Service and the analysis requested</a:t>
            </a:r>
          </a:p>
          <a:p>
            <a:r>
              <a:rPr lang="en-GB" sz="2000" dirty="0"/>
              <a:t>Once complete, the status on the submission webpage is updated to Green, with details of which spectrometer was used to run the sample</a:t>
            </a:r>
          </a:p>
          <a:p>
            <a:endParaRPr lang="en-GB" sz="2000" dirty="0"/>
          </a:p>
          <a:p>
            <a:endParaRPr lang="en-GB" sz="2000" dirty="0"/>
          </a:p>
          <a:p>
            <a:endParaRPr lang="en-GB" sz="2000" dirty="0"/>
          </a:p>
          <a:p>
            <a:endParaRPr lang="en-GB" sz="2000" dirty="0"/>
          </a:p>
          <a:p>
            <a:endParaRPr lang="en-GB" sz="2000" dirty="0"/>
          </a:p>
          <a:p>
            <a:endParaRPr lang="en-GB" sz="2000" dirty="0"/>
          </a:p>
        </p:txBody>
      </p:sp>
      <p:pic>
        <p:nvPicPr>
          <p:cNvPr id="7" name="Picture 6">
            <a:extLst>
              <a:ext uri="{FF2B5EF4-FFF2-40B4-BE49-F238E27FC236}">
                <a16:creationId xmlns:a16="http://schemas.microsoft.com/office/drawing/2014/main" id="{6C73131F-7822-4E73-A02E-E05407540679}"/>
              </a:ext>
            </a:extLst>
          </p:cNvPr>
          <p:cNvPicPr>
            <a:picLocks noChangeAspect="1"/>
          </p:cNvPicPr>
          <p:nvPr/>
        </p:nvPicPr>
        <p:blipFill>
          <a:blip r:embed="rId2"/>
          <a:stretch>
            <a:fillRect/>
          </a:stretch>
        </p:blipFill>
        <p:spPr>
          <a:xfrm>
            <a:off x="2805143" y="3627371"/>
            <a:ext cx="6267815" cy="2464219"/>
          </a:xfrm>
          <a:prstGeom prst="rect">
            <a:avLst/>
          </a:prstGeom>
        </p:spPr>
      </p:pic>
      <p:sp>
        <p:nvSpPr>
          <p:cNvPr id="8" name="TextBox 7">
            <a:extLst>
              <a:ext uri="{FF2B5EF4-FFF2-40B4-BE49-F238E27FC236}">
                <a16:creationId xmlns:a16="http://schemas.microsoft.com/office/drawing/2014/main" id="{6204C9FF-47CE-44FF-89CA-9FBAB2750D62}"/>
              </a:ext>
            </a:extLst>
          </p:cNvPr>
          <p:cNvSpPr txBox="1"/>
          <p:nvPr/>
        </p:nvSpPr>
        <p:spPr>
          <a:xfrm>
            <a:off x="9537620" y="4109298"/>
            <a:ext cx="1521069" cy="1200329"/>
          </a:xfrm>
          <a:prstGeom prst="rect">
            <a:avLst/>
          </a:prstGeom>
          <a:noFill/>
          <a:ln>
            <a:solidFill>
              <a:schemeClr val="accent1"/>
            </a:solidFill>
          </a:ln>
        </p:spPr>
        <p:txBody>
          <a:bodyPr wrap="square" rtlCol="0">
            <a:spAutoFit/>
          </a:bodyPr>
          <a:lstStyle/>
          <a:p>
            <a:pPr algn="ctr"/>
            <a:r>
              <a:rPr lang="en-GB" dirty="0"/>
              <a:t>Click here to see a report regarding your sample</a:t>
            </a:r>
          </a:p>
        </p:txBody>
      </p:sp>
      <p:cxnSp>
        <p:nvCxnSpPr>
          <p:cNvPr id="10" name="Straight Arrow Connector 9">
            <a:extLst>
              <a:ext uri="{FF2B5EF4-FFF2-40B4-BE49-F238E27FC236}">
                <a16:creationId xmlns:a16="http://schemas.microsoft.com/office/drawing/2014/main" id="{6D893098-5E29-4072-BD20-74AACD7A6D54}"/>
              </a:ext>
            </a:extLst>
          </p:cNvPr>
          <p:cNvCxnSpPr/>
          <p:nvPr/>
        </p:nvCxnSpPr>
        <p:spPr>
          <a:xfrm flipH="1">
            <a:off x="8719644" y="4966079"/>
            <a:ext cx="712177" cy="4908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70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838200" y="1096908"/>
            <a:ext cx="10515600" cy="830997"/>
          </a:xfrm>
        </p:spPr>
        <p:txBody>
          <a:bodyPr>
            <a:normAutofit/>
          </a:bodyPr>
          <a:lstStyle/>
          <a:p>
            <a:r>
              <a:rPr lang="en-GB" cap="none" dirty="0"/>
              <a:t>Next Steps: NMR Facility Staff Take Over</a:t>
            </a:r>
          </a:p>
        </p:txBody>
      </p:sp>
      <p:sp>
        <p:nvSpPr>
          <p:cNvPr id="3" name="Content Placeholder 2">
            <a:extLst>
              <a:ext uri="{FF2B5EF4-FFF2-40B4-BE49-F238E27FC236}">
                <a16:creationId xmlns:a16="http://schemas.microsoft.com/office/drawing/2014/main" id="{F36F29FA-F38A-4AE7-BF07-63B71DFA4A47}"/>
              </a:ext>
            </a:extLst>
          </p:cNvPr>
          <p:cNvSpPr>
            <a:spLocks noGrp="1"/>
          </p:cNvSpPr>
          <p:nvPr>
            <p:ph idx="1"/>
          </p:nvPr>
        </p:nvSpPr>
        <p:spPr>
          <a:xfrm>
            <a:off x="1024128" y="2286000"/>
            <a:ext cx="10253472" cy="4023360"/>
          </a:xfrm>
        </p:spPr>
        <p:txBody>
          <a:bodyPr>
            <a:normAutofit lnSpcReduction="10000"/>
          </a:bodyPr>
          <a:lstStyle/>
          <a:p>
            <a:r>
              <a:rPr lang="en-GB" dirty="0"/>
              <a:t>At this point you can obtain the data from the NMR data server. This data is organised by instrument and then by your research group initials. Each individual dataset is then named according to the following:</a:t>
            </a:r>
          </a:p>
          <a:p>
            <a:pPr marL="0" indent="0">
              <a:buNone/>
            </a:pPr>
            <a:endParaRPr lang="en-GB" dirty="0"/>
          </a:p>
          <a:p>
            <a:pPr marL="0" indent="0">
              <a:buNone/>
            </a:pPr>
            <a:endParaRPr lang="en-GB" dirty="0"/>
          </a:p>
          <a:p>
            <a:pPr marL="0" indent="0">
              <a:buNone/>
            </a:pPr>
            <a:endParaRPr lang="en-GB" dirty="0"/>
          </a:p>
          <a:p>
            <a:pPr marL="0" indent="0">
              <a:buNone/>
            </a:pPr>
            <a:r>
              <a:rPr lang="en-GB" dirty="0"/>
              <a:t>The sample will be placed in the returns rack/fridge (solution) or completed tub (solid)</a:t>
            </a:r>
          </a:p>
          <a:p>
            <a:endParaRPr lang="en-GB" dirty="0"/>
          </a:p>
          <a:p>
            <a:endParaRPr lang="en-GB" dirty="0"/>
          </a:p>
          <a:p>
            <a:endParaRPr lang="en-GB" dirty="0"/>
          </a:p>
          <a:p>
            <a:endParaRPr lang="en-GB" dirty="0"/>
          </a:p>
        </p:txBody>
      </p:sp>
      <p:sp>
        <p:nvSpPr>
          <p:cNvPr id="25" name="TextBox 24">
            <a:extLst>
              <a:ext uri="{FF2B5EF4-FFF2-40B4-BE49-F238E27FC236}">
                <a16:creationId xmlns:a16="http://schemas.microsoft.com/office/drawing/2014/main" id="{A9D16845-26A5-49EE-9226-1AC15FA6C3CB}"/>
              </a:ext>
            </a:extLst>
          </p:cNvPr>
          <p:cNvSpPr txBox="1"/>
          <p:nvPr/>
        </p:nvSpPr>
        <p:spPr>
          <a:xfrm>
            <a:off x="838200" y="3869592"/>
            <a:ext cx="10515600" cy="830997"/>
          </a:xfrm>
          <a:prstGeom prst="rect">
            <a:avLst/>
          </a:prstGeom>
          <a:noFill/>
        </p:spPr>
        <p:txBody>
          <a:bodyPr wrap="square">
            <a:spAutoFit/>
          </a:bodyPr>
          <a:lstStyle/>
          <a:p>
            <a:pPr marL="0" indent="0" algn="ctr">
              <a:buNone/>
            </a:pPr>
            <a:r>
              <a:rPr lang="en-GB" sz="2400" b="1" dirty="0"/>
              <a:t>&lt;initials&gt; &lt;five-digit submission number&gt; &lt;date in DDMM format&gt;</a:t>
            </a:r>
          </a:p>
          <a:p>
            <a:pPr marL="0" indent="0" algn="ctr">
              <a:buNone/>
            </a:pPr>
            <a:r>
              <a:rPr lang="en-GB" sz="2400" dirty="0"/>
              <a:t>et54281109</a:t>
            </a:r>
          </a:p>
        </p:txBody>
      </p:sp>
    </p:spTree>
    <p:extLst>
      <p:ext uri="{BB962C8B-B14F-4D97-AF65-F5344CB8AC3E}">
        <p14:creationId xmlns:p14="http://schemas.microsoft.com/office/powerpoint/2010/main" val="1973215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838200" y="866633"/>
            <a:ext cx="10515600" cy="511791"/>
          </a:xfrm>
        </p:spPr>
        <p:txBody>
          <a:bodyPr>
            <a:normAutofit fontScale="90000"/>
          </a:bodyPr>
          <a:lstStyle/>
          <a:p>
            <a:r>
              <a:rPr lang="en-GB" cap="none" dirty="0"/>
              <a:t>Why Hasn’t My Sample Been Run?</a:t>
            </a:r>
          </a:p>
        </p:txBody>
      </p:sp>
      <p:sp>
        <p:nvSpPr>
          <p:cNvPr id="3" name="Content Placeholder 2">
            <a:extLst>
              <a:ext uri="{FF2B5EF4-FFF2-40B4-BE49-F238E27FC236}">
                <a16:creationId xmlns:a16="http://schemas.microsoft.com/office/drawing/2014/main" id="{F36F29FA-F38A-4AE7-BF07-63B71DFA4A47}"/>
              </a:ext>
            </a:extLst>
          </p:cNvPr>
          <p:cNvSpPr>
            <a:spLocks noGrp="1"/>
          </p:cNvSpPr>
          <p:nvPr>
            <p:ph idx="1"/>
          </p:nvPr>
        </p:nvSpPr>
        <p:spPr>
          <a:xfrm>
            <a:off x="1024128" y="1480782"/>
            <a:ext cx="9720071" cy="5271709"/>
          </a:xfrm>
        </p:spPr>
        <p:txBody>
          <a:bodyPr>
            <a:normAutofit fontScale="92500" lnSpcReduction="10000"/>
          </a:bodyPr>
          <a:lstStyle/>
          <a:p>
            <a:r>
              <a:rPr lang="en-GB" dirty="0"/>
              <a:t>Check the submission system</a:t>
            </a:r>
          </a:p>
          <a:p>
            <a:r>
              <a:rPr lang="en-GB" dirty="0"/>
              <a:t>If no information, the sample has yet to be run</a:t>
            </a:r>
          </a:p>
          <a:p>
            <a:pPr lvl="1"/>
            <a:r>
              <a:rPr lang="en-GB" dirty="0"/>
              <a:t>Service is very busy</a:t>
            </a:r>
          </a:p>
          <a:p>
            <a:pPr lvl="1"/>
            <a:r>
              <a:rPr lang="en-GB" dirty="0"/>
              <a:t>Analysis requires a specific spectrometer</a:t>
            </a:r>
          </a:p>
          <a:p>
            <a:r>
              <a:rPr lang="en-GB" dirty="0"/>
              <a:t>If system says aborted, either an element of the paperwork or sample is incorrect</a:t>
            </a:r>
          </a:p>
          <a:p>
            <a:pPr lvl="1"/>
            <a:r>
              <a:rPr lang="en-GB" dirty="0"/>
              <a:t>Correct the error and re-submit the sample/paperwork</a:t>
            </a:r>
          </a:p>
          <a:p>
            <a:pPr lvl="1"/>
            <a:r>
              <a:rPr lang="en-GB" dirty="0"/>
              <a:t>Depending on how busy the service is, we may email you stating what is incorrect for you to fix</a:t>
            </a:r>
          </a:p>
          <a:p>
            <a:pPr lvl="1"/>
            <a:endParaRPr lang="en-GB" dirty="0"/>
          </a:p>
          <a:p>
            <a:pPr lvl="1"/>
            <a:endParaRPr lang="en-GB" dirty="0"/>
          </a:p>
          <a:p>
            <a:pPr lvl="1"/>
            <a:endParaRPr lang="en-GB" dirty="0"/>
          </a:p>
          <a:p>
            <a:r>
              <a:rPr lang="en-GB" dirty="0"/>
              <a:t>If it’s been &gt;1 week and you’ve requested only conventional 1D and 2D experiments, you can email us: </a:t>
            </a:r>
            <a:r>
              <a:rPr lang="en-GB" sz="2000" dirty="0">
                <a:latin typeface="Calibri" panose="020F0502020204030204" pitchFamily="34" charset="0"/>
                <a:cs typeface="Calibri" panose="020F0502020204030204" pitchFamily="34" charset="0"/>
                <a:hlinkClick r:id="rId2"/>
              </a:rPr>
              <a:t>nmrstaff@maillist.chem.ox.ac.uk</a:t>
            </a:r>
            <a:endParaRPr lang="en-GB" sz="2000" dirty="0">
              <a:latin typeface="Calibri" panose="020F0502020204030204" pitchFamily="34" charset="0"/>
              <a:cs typeface="Calibri" panose="020F0502020204030204" pitchFamily="34" charset="0"/>
            </a:endParaRPr>
          </a:p>
          <a:p>
            <a:endParaRPr lang="en-GB" dirty="0"/>
          </a:p>
          <a:p>
            <a:endParaRPr lang="en-GB" dirty="0"/>
          </a:p>
          <a:p>
            <a:endParaRPr lang="en-GB" dirty="0"/>
          </a:p>
        </p:txBody>
      </p:sp>
      <p:pic>
        <p:nvPicPr>
          <p:cNvPr id="5" name="Picture 4">
            <a:extLst>
              <a:ext uri="{FF2B5EF4-FFF2-40B4-BE49-F238E27FC236}">
                <a16:creationId xmlns:a16="http://schemas.microsoft.com/office/drawing/2014/main" id="{62F83233-7628-4062-A79F-716B6907E623}"/>
              </a:ext>
            </a:extLst>
          </p:cNvPr>
          <p:cNvPicPr>
            <a:picLocks noChangeAspect="1"/>
          </p:cNvPicPr>
          <p:nvPr/>
        </p:nvPicPr>
        <p:blipFill>
          <a:blip r:embed="rId3"/>
          <a:stretch>
            <a:fillRect/>
          </a:stretch>
        </p:blipFill>
        <p:spPr>
          <a:xfrm>
            <a:off x="1978924" y="4669152"/>
            <a:ext cx="7773821" cy="1058103"/>
          </a:xfrm>
          <a:prstGeom prst="rect">
            <a:avLst/>
          </a:prstGeom>
        </p:spPr>
      </p:pic>
    </p:spTree>
    <p:extLst>
      <p:ext uri="{BB962C8B-B14F-4D97-AF65-F5344CB8AC3E}">
        <p14:creationId xmlns:p14="http://schemas.microsoft.com/office/powerpoint/2010/main" val="408494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838200" y="866633"/>
            <a:ext cx="10515600" cy="511791"/>
          </a:xfrm>
        </p:spPr>
        <p:txBody>
          <a:bodyPr>
            <a:normAutofit fontScale="90000"/>
          </a:bodyPr>
          <a:lstStyle/>
          <a:p>
            <a:r>
              <a:rPr lang="en-GB" cap="none" dirty="0"/>
              <a:t>13C spectra run on the NEO600</a:t>
            </a:r>
          </a:p>
        </p:txBody>
      </p:sp>
      <p:sp>
        <p:nvSpPr>
          <p:cNvPr id="3" name="Content Placeholder 2">
            <a:extLst>
              <a:ext uri="{FF2B5EF4-FFF2-40B4-BE49-F238E27FC236}">
                <a16:creationId xmlns:a16="http://schemas.microsoft.com/office/drawing/2014/main" id="{F36F29FA-F38A-4AE7-BF07-63B71DFA4A47}"/>
              </a:ext>
            </a:extLst>
          </p:cNvPr>
          <p:cNvSpPr>
            <a:spLocks noGrp="1"/>
          </p:cNvSpPr>
          <p:nvPr>
            <p:ph idx="1"/>
          </p:nvPr>
        </p:nvSpPr>
        <p:spPr>
          <a:xfrm>
            <a:off x="1024128" y="1480782"/>
            <a:ext cx="9720071" cy="5271709"/>
          </a:xfrm>
        </p:spPr>
        <p:txBody>
          <a:bodyPr>
            <a:normAutofit/>
          </a:bodyPr>
          <a:lstStyle/>
          <a:p>
            <a:pPr marL="0" indent="0">
              <a:buNone/>
            </a:pPr>
            <a:r>
              <a:rPr lang="en-GB" dirty="0"/>
              <a:t>Any </a:t>
            </a:r>
            <a:r>
              <a:rPr lang="en-GB" baseline="30000" dirty="0"/>
              <a:t>13</a:t>
            </a:r>
            <a:r>
              <a:rPr lang="en-GB" dirty="0"/>
              <a:t>C spectra on the NEO600 will require minor changes in your MestreNova settings.</a:t>
            </a:r>
          </a:p>
        </p:txBody>
      </p:sp>
      <p:pic>
        <p:nvPicPr>
          <p:cNvPr id="6" name="Picture 5">
            <a:extLst>
              <a:ext uri="{FF2B5EF4-FFF2-40B4-BE49-F238E27FC236}">
                <a16:creationId xmlns:a16="http://schemas.microsoft.com/office/drawing/2014/main" id="{7C121F69-893C-480A-AA4B-1E9C215D99B6}"/>
              </a:ext>
            </a:extLst>
          </p:cNvPr>
          <p:cNvPicPr>
            <a:picLocks noChangeAspect="1"/>
          </p:cNvPicPr>
          <p:nvPr/>
        </p:nvPicPr>
        <p:blipFill>
          <a:blip r:embed="rId2"/>
          <a:stretch>
            <a:fillRect/>
          </a:stretch>
        </p:blipFill>
        <p:spPr>
          <a:xfrm>
            <a:off x="302513" y="2646304"/>
            <a:ext cx="5581650" cy="3743325"/>
          </a:xfrm>
          <a:prstGeom prst="rect">
            <a:avLst/>
          </a:prstGeom>
        </p:spPr>
      </p:pic>
      <p:grpSp>
        <p:nvGrpSpPr>
          <p:cNvPr id="8" name="Group 7">
            <a:extLst>
              <a:ext uri="{FF2B5EF4-FFF2-40B4-BE49-F238E27FC236}">
                <a16:creationId xmlns:a16="http://schemas.microsoft.com/office/drawing/2014/main" id="{5570D300-BE5D-48D0-9D07-A17D51D3A647}"/>
              </a:ext>
            </a:extLst>
          </p:cNvPr>
          <p:cNvGrpSpPr/>
          <p:nvPr/>
        </p:nvGrpSpPr>
        <p:grpSpPr>
          <a:xfrm>
            <a:off x="6096000" y="2008130"/>
            <a:ext cx="5400675" cy="4562475"/>
            <a:chOff x="6096000" y="2008130"/>
            <a:chExt cx="5400675" cy="4562475"/>
          </a:xfrm>
        </p:grpSpPr>
        <p:pic>
          <p:nvPicPr>
            <p:cNvPr id="1026" name="x_Picture 1">
              <a:extLst>
                <a:ext uri="{FF2B5EF4-FFF2-40B4-BE49-F238E27FC236}">
                  <a16:creationId xmlns:a16="http://schemas.microsoft.com/office/drawing/2014/main" id="{461F4714-6404-43A7-9BD3-17047CE41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08130"/>
              <a:ext cx="54006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04233F0-7BD3-45F9-831C-8BCA40D7F5FE}"/>
                </a:ext>
              </a:extLst>
            </p:cNvPr>
            <p:cNvSpPr/>
            <p:nvPr/>
          </p:nvSpPr>
          <p:spPr>
            <a:xfrm>
              <a:off x="6307839" y="3429000"/>
              <a:ext cx="1090488" cy="72736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0C2AB687-520C-4AA8-8D01-DDFB2E292CAF}"/>
              </a:ext>
            </a:extLst>
          </p:cNvPr>
          <p:cNvPicPr>
            <a:picLocks noChangeAspect="1"/>
          </p:cNvPicPr>
          <p:nvPr/>
        </p:nvPicPr>
        <p:blipFill>
          <a:blip r:embed="rId4"/>
          <a:stretch>
            <a:fillRect/>
          </a:stretch>
        </p:blipFill>
        <p:spPr>
          <a:xfrm>
            <a:off x="302513" y="2612966"/>
            <a:ext cx="5524500" cy="3810000"/>
          </a:xfrm>
          <a:prstGeom prst="rect">
            <a:avLst/>
          </a:prstGeom>
        </p:spPr>
      </p:pic>
    </p:spTree>
    <p:extLst>
      <p:ext uri="{BB962C8B-B14F-4D97-AF65-F5344CB8AC3E}">
        <p14:creationId xmlns:p14="http://schemas.microsoft.com/office/powerpoint/2010/main" val="39621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p:txBody>
          <a:bodyPr>
            <a:normAutofit fontScale="90000"/>
          </a:bodyPr>
          <a:lstStyle/>
          <a:p>
            <a:r>
              <a:rPr lang="en-GB" cap="none" dirty="0"/>
              <a:t>Six Steps To Use The NMR Service for               Solid-State NMR</a:t>
            </a:r>
          </a:p>
        </p:txBody>
      </p:sp>
      <p:sp>
        <p:nvSpPr>
          <p:cNvPr id="3" name="Content Placeholder 2">
            <a:extLst>
              <a:ext uri="{FF2B5EF4-FFF2-40B4-BE49-F238E27FC236}">
                <a16:creationId xmlns:a16="http://schemas.microsoft.com/office/drawing/2014/main" id="{F36F29FA-F38A-4AE7-BF07-63B71DFA4A47}"/>
              </a:ext>
            </a:extLst>
          </p:cNvPr>
          <p:cNvSpPr>
            <a:spLocks noGrp="1"/>
          </p:cNvSpPr>
          <p:nvPr>
            <p:ph idx="1"/>
          </p:nvPr>
        </p:nvSpPr>
        <p:spPr/>
        <p:txBody>
          <a:bodyPr>
            <a:normAutofit fontScale="85000" lnSpcReduction="20000"/>
          </a:bodyPr>
          <a:lstStyle/>
          <a:p>
            <a:pPr marL="0" indent="0">
              <a:buNone/>
            </a:pPr>
            <a:r>
              <a:rPr lang="en-GB" dirty="0"/>
              <a:t>1. Consult Nick Rees before submitting samples</a:t>
            </a:r>
          </a:p>
          <a:p>
            <a:pPr marL="630936" lvl="1" indent="-457200"/>
            <a:r>
              <a:rPr lang="en-GB" dirty="0"/>
              <a:t>Nick.rees@chem.ox.ac.uk</a:t>
            </a:r>
          </a:p>
          <a:p>
            <a:pPr marL="0" indent="0">
              <a:buNone/>
            </a:pPr>
            <a:r>
              <a:rPr lang="en-GB" dirty="0"/>
              <a:t>2. Prepare the NMR sample</a:t>
            </a:r>
          </a:p>
          <a:p>
            <a:pPr marL="630936" lvl="1" indent="-457200"/>
            <a:r>
              <a:rPr lang="en-GB" dirty="0"/>
              <a:t>Stable samples provided as a solid (c.a. 200 mg)</a:t>
            </a:r>
          </a:p>
          <a:p>
            <a:pPr marL="630936" lvl="1" indent="-457200"/>
            <a:r>
              <a:rPr lang="en-GB" dirty="0"/>
              <a:t>Unstable samples can be packed in a glove box</a:t>
            </a:r>
          </a:p>
          <a:p>
            <a:pPr marL="0" indent="0">
              <a:buNone/>
            </a:pPr>
            <a:r>
              <a:rPr lang="en-GB" dirty="0"/>
              <a:t>3. Generate a unique submission Number </a:t>
            </a:r>
            <a:r>
              <a:rPr lang="en-GB" i="1" dirty="0"/>
              <a:t>via</a:t>
            </a:r>
            <a:r>
              <a:rPr lang="en-GB" dirty="0"/>
              <a:t> the NMR Facility Website</a:t>
            </a:r>
          </a:p>
          <a:p>
            <a:pPr marL="0" indent="0">
              <a:buNone/>
            </a:pPr>
            <a:r>
              <a:rPr lang="en-GB" dirty="0"/>
              <a:t>4. Complete submission form</a:t>
            </a:r>
          </a:p>
          <a:p>
            <a:pPr marL="0" indent="0">
              <a:buNone/>
            </a:pPr>
            <a:r>
              <a:rPr lang="en-GB" dirty="0"/>
              <a:t>5. Place submission form in the Solid-State submission folder on the Q drive</a:t>
            </a:r>
          </a:p>
          <a:p>
            <a:pPr marL="0" indent="0">
              <a:buNone/>
            </a:pPr>
            <a:r>
              <a:rPr lang="en-GB" dirty="0"/>
              <a:t>6. </a:t>
            </a:r>
            <a:r>
              <a:rPr lang="en-GB" sz="2000" dirty="0"/>
              <a:t>Stable samples should be placed in the box through the basement NMR lab hatch</a:t>
            </a:r>
          </a:p>
          <a:p>
            <a:pPr marL="0" indent="0">
              <a:buNone/>
            </a:pPr>
            <a:endParaRPr lang="en-GB" dirty="0"/>
          </a:p>
          <a:p>
            <a:pPr marL="0" indent="0">
              <a:buNone/>
            </a:pPr>
            <a:r>
              <a:rPr lang="en-GB" dirty="0">
                <a:hlinkClick r:id="rId2"/>
              </a:rPr>
              <a:t>https://nmrchem.web.ox.ac.uk/</a:t>
            </a: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818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B2321-C0AA-4F99-8D47-C4C17D041CB9}"/>
              </a:ext>
            </a:extLst>
          </p:cNvPr>
          <p:cNvSpPr>
            <a:spLocks noGrp="1"/>
          </p:cNvSpPr>
          <p:nvPr>
            <p:ph type="title"/>
          </p:nvPr>
        </p:nvSpPr>
        <p:spPr>
          <a:xfrm>
            <a:off x="838200" y="642566"/>
            <a:ext cx="10515600" cy="1060504"/>
          </a:xfrm>
        </p:spPr>
        <p:txBody>
          <a:bodyPr>
            <a:normAutofit/>
          </a:bodyPr>
          <a:lstStyle/>
          <a:p>
            <a:r>
              <a:rPr lang="en-GB" sz="4000" cap="none" dirty="0"/>
              <a:t>NMR Facility – 4 Levels Of Analysis</a:t>
            </a:r>
          </a:p>
        </p:txBody>
      </p:sp>
      <p:sp>
        <p:nvSpPr>
          <p:cNvPr id="3" name="Content Placeholder 2">
            <a:extLst>
              <a:ext uri="{FF2B5EF4-FFF2-40B4-BE49-F238E27FC236}">
                <a16:creationId xmlns:a16="http://schemas.microsoft.com/office/drawing/2014/main" id="{6B81B75B-09E3-4253-BFEF-AEBC15D58BC5}"/>
              </a:ext>
            </a:extLst>
          </p:cNvPr>
          <p:cNvSpPr>
            <a:spLocks noGrp="1"/>
          </p:cNvSpPr>
          <p:nvPr>
            <p:ph idx="1"/>
          </p:nvPr>
        </p:nvSpPr>
        <p:spPr>
          <a:xfrm>
            <a:off x="1024128" y="1703070"/>
            <a:ext cx="9720071" cy="4606290"/>
          </a:xfrm>
        </p:spPr>
        <p:txBody>
          <a:bodyPr>
            <a:normAutofit lnSpcReduction="10000"/>
          </a:bodyPr>
          <a:lstStyle/>
          <a:p>
            <a:pPr marL="0" indent="0">
              <a:buNone/>
            </a:pPr>
            <a:r>
              <a:rPr lang="en-GB" sz="2400" dirty="0"/>
              <a:t>Open Access</a:t>
            </a:r>
          </a:p>
          <a:p>
            <a:pPr lvl="1"/>
            <a:r>
              <a:rPr lang="en-GB" sz="2000" dirty="0"/>
              <a:t>Walk up use at any time of the day</a:t>
            </a:r>
          </a:p>
          <a:p>
            <a:pPr lvl="1"/>
            <a:r>
              <a:rPr lang="en-GB" sz="2000" dirty="0"/>
              <a:t>Common 1D/2D experiments: </a:t>
            </a:r>
            <a:r>
              <a:rPr lang="en-GB" sz="2000" baseline="30000" dirty="0"/>
              <a:t>1</a:t>
            </a:r>
            <a:r>
              <a:rPr lang="en-GB" sz="2000" dirty="0"/>
              <a:t>H, </a:t>
            </a:r>
            <a:r>
              <a:rPr lang="en-GB" sz="2000" baseline="30000" dirty="0"/>
              <a:t>13</a:t>
            </a:r>
            <a:r>
              <a:rPr lang="en-GB" sz="2000" dirty="0"/>
              <a:t>C, </a:t>
            </a:r>
            <a:r>
              <a:rPr lang="en-GB" sz="2000" baseline="30000" dirty="0"/>
              <a:t>19</a:t>
            </a:r>
            <a:r>
              <a:rPr lang="en-GB" sz="2000" dirty="0"/>
              <a:t>F, </a:t>
            </a:r>
            <a:r>
              <a:rPr lang="en-GB" sz="2000" baseline="30000" dirty="0"/>
              <a:t>31</a:t>
            </a:r>
            <a:r>
              <a:rPr lang="en-GB" sz="2000" dirty="0"/>
              <a:t>P, </a:t>
            </a:r>
            <a:r>
              <a:rPr lang="en-GB" sz="2000" dirty="0" err="1"/>
              <a:t>DEPTq</a:t>
            </a:r>
            <a:r>
              <a:rPr lang="en-GB" sz="2000" dirty="0"/>
              <a:t>, COSY, HSQC, HMBC*, NOESY*</a:t>
            </a:r>
          </a:p>
          <a:p>
            <a:pPr lvl="1"/>
            <a:r>
              <a:rPr lang="en-GB" sz="2000" dirty="0"/>
              <a:t>Fast turnover and hence rapid sample throughput</a:t>
            </a:r>
          </a:p>
          <a:p>
            <a:pPr lvl="1"/>
            <a:r>
              <a:rPr lang="en-GB" sz="2000" dirty="0"/>
              <a:t>Ground/first floors: Organic</a:t>
            </a:r>
          </a:p>
          <a:p>
            <a:pPr lvl="1"/>
            <a:r>
              <a:rPr lang="en-GB" sz="2000" dirty="0"/>
              <a:t>Second floor: Inorganic</a:t>
            </a:r>
          </a:p>
          <a:p>
            <a:pPr marL="0" indent="0">
              <a:buNone/>
            </a:pPr>
            <a:r>
              <a:rPr lang="en-GB" sz="2400" dirty="0"/>
              <a:t>NMR Service</a:t>
            </a:r>
          </a:p>
          <a:p>
            <a:pPr lvl="1"/>
            <a:r>
              <a:rPr lang="en-GB" sz="2000" dirty="0"/>
              <a:t>A submission service where researchers may submit samples for the NMR staff to run on the basement instruments.</a:t>
            </a:r>
          </a:p>
          <a:p>
            <a:pPr marL="0" indent="0">
              <a:buNone/>
            </a:pPr>
            <a:r>
              <a:rPr lang="en-GB" sz="2400" dirty="0"/>
              <a:t>Hands on </a:t>
            </a:r>
          </a:p>
          <a:p>
            <a:pPr lvl="1"/>
            <a:r>
              <a:rPr lang="en-GB" sz="2000" dirty="0"/>
              <a:t>Users can book the basement systems for manual/automated operation</a:t>
            </a:r>
          </a:p>
          <a:p>
            <a:pPr marL="0" indent="0">
              <a:buNone/>
            </a:pPr>
            <a:r>
              <a:rPr lang="en-GB" sz="2400" dirty="0"/>
              <a:t>Research Projects</a:t>
            </a:r>
          </a:p>
          <a:p>
            <a:pPr lvl="1"/>
            <a:r>
              <a:rPr lang="en-GB" sz="1800" dirty="0"/>
              <a:t>Collaborative projects involving the NMR staff/group</a:t>
            </a:r>
          </a:p>
          <a:p>
            <a:pPr marL="0" indent="0">
              <a:buNone/>
            </a:pPr>
            <a:endParaRPr lang="en-GB" sz="2400" dirty="0"/>
          </a:p>
          <a:p>
            <a:endParaRPr lang="en-GB" sz="2400" dirty="0"/>
          </a:p>
        </p:txBody>
      </p:sp>
      <p:sp>
        <p:nvSpPr>
          <p:cNvPr id="4" name="TextBox 3">
            <a:extLst>
              <a:ext uri="{FF2B5EF4-FFF2-40B4-BE49-F238E27FC236}">
                <a16:creationId xmlns:a16="http://schemas.microsoft.com/office/drawing/2014/main" id="{9E9DFE1E-56D9-4FC8-9CE0-435E47B794B4}"/>
              </a:ext>
            </a:extLst>
          </p:cNvPr>
          <p:cNvSpPr txBox="1"/>
          <p:nvPr/>
        </p:nvSpPr>
        <p:spPr>
          <a:xfrm>
            <a:off x="9539654" y="6435969"/>
            <a:ext cx="2795953" cy="276999"/>
          </a:xfrm>
          <a:prstGeom prst="rect">
            <a:avLst/>
          </a:prstGeom>
          <a:noFill/>
        </p:spPr>
        <p:txBody>
          <a:bodyPr wrap="square" rtlCol="0">
            <a:spAutoFit/>
          </a:bodyPr>
          <a:lstStyle/>
          <a:p>
            <a:r>
              <a:rPr lang="en-GB" sz="1200" dirty="0"/>
              <a:t>*Currently trialling experiments</a:t>
            </a:r>
          </a:p>
        </p:txBody>
      </p:sp>
    </p:spTree>
    <p:extLst>
      <p:ext uri="{BB962C8B-B14F-4D97-AF65-F5344CB8AC3E}">
        <p14:creationId xmlns:p14="http://schemas.microsoft.com/office/powerpoint/2010/main" val="312581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52134-3957-4067-ACAD-017BE9D20D1A}"/>
              </a:ext>
            </a:extLst>
          </p:cNvPr>
          <p:cNvSpPr>
            <a:spLocks noGrp="1"/>
          </p:cNvSpPr>
          <p:nvPr>
            <p:ph type="title"/>
          </p:nvPr>
        </p:nvSpPr>
        <p:spPr>
          <a:xfrm>
            <a:off x="1079261" y="330079"/>
            <a:ext cx="9990061" cy="1325562"/>
          </a:xfrm>
        </p:spPr>
        <p:txBody>
          <a:bodyPr>
            <a:normAutofit/>
          </a:bodyPr>
          <a:lstStyle/>
          <a:p>
            <a:r>
              <a:rPr lang="en-GB" sz="4000" cap="none" dirty="0">
                <a:cs typeface="Calibri" panose="020F0502020204030204" pitchFamily="34" charset="0"/>
              </a:rPr>
              <a:t>NMR Facility Members</a:t>
            </a:r>
          </a:p>
        </p:txBody>
      </p:sp>
      <p:sp>
        <p:nvSpPr>
          <p:cNvPr id="3" name="Content Placeholder 2">
            <a:extLst>
              <a:ext uri="{FF2B5EF4-FFF2-40B4-BE49-F238E27FC236}">
                <a16:creationId xmlns:a16="http://schemas.microsoft.com/office/drawing/2014/main" id="{0742DBEF-992A-4897-9037-5F63F3E60BF5}"/>
              </a:ext>
            </a:extLst>
          </p:cNvPr>
          <p:cNvSpPr>
            <a:spLocks noGrp="1"/>
          </p:cNvSpPr>
          <p:nvPr>
            <p:ph idx="1"/>
          </p:nvPr>
        </p:nvSpPr>
        <p:spPr>
          <a:xfrm>
            <a:off x="838200" y="1827168"/>
            <a:ext cx="10515600" cy="525334"/>
          </a:xfrm>
        </p:spPr>
        <p:txBody>
          <a:bodyPr>
            <a:normAutofit/>
          </a:bodyPr>
          <a:lstStyle/>
          <a:p>
            <a:pPr marL="0" indent="0">
              <a:lnSpc>
                <a:spcPct val="100000"/>
              </a:lnSpc>
              <a:buNone/>
            </a:pPr>
            <a:r>
              <a:rPr lang="en-GB" sz="2000" dirty="0">
                <a:latin typeface="Calibri" panose="020F0502020204030204" pitchFamily="34" charset="0"/>
                <a:cs typeface="Calibri" panose="020F0502020204030204" pitchFamily="34" charset="0"/>
                <a:hlinkClick r:id="rId2"/>
              </a:rPr>
              <a:t>nmrstaff@maillist.chem.ox.ac.uk</a:t>
            </a:r>
            <a:endParaRPr lang="en-GB" sz="2000" dirty="0">
              <a:latin typeface="Calibri" panose="020F0502020204030204" pitchFamily="34" charset="0"/>
              <a:cs typeface="Calibri" panose="020F0502020204030204" pitchFamily="34" charset="0"/>
            </a:endParaRPr>
          </a:p>
          <a:p>
            <a:pPr marL="0" indent="0" algn="ctr">
              <a:buNone/>
            </a:pPr>
            <a:endParaRPr lang="en-GB" dirty="0"/>
          </a:p>
        </p:txBody>
      </p:sp>
      <p:pic>
        <p:nvPicPr>
          <p:cNvPr id="5" name="Picture 4">
            <a:extLst>
              <a:ext uri="{FF2B5EF4-FFF2-40B4-BE49-F238E27FC236}">
                <a16:creationId xmlns:a16="http://schemas.microsoft.com/office/drawing/2014/main" id="{6CAFEAFA-040D-4E83-8F82-C2E01F4EB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87" y="2926099"/>
            <a:ext cx="2068484" cy="2344282"/>
          </a:xfrm>
          <a:prstGeom prst="rect">
            <a:avLst/>
          </a:prstGeom>
        </p:spPr>
      </p:pic>
      <p:sp>
        <p:nvSpPr>
          <p:cNvPr id="7" name="TextBox 6">
            <a:extLst>
              <a:ext uri="{FF2B5EF4-FFF2-40B4-BE49-F238E27FC236}">
                <a16:creationId xmlns:a16="http://schemas.microsoft.com/office/drawing/2014/main" id="{7F17A413-16F6-4A66-AD81-7212FB443D68}"/>
              </a:ext>
            </a:extLst>
          </p:cNvPr>
          <p:cNvSpPr txBox="1"/>
          <p:nvPr/>
        </p:nvSpPr>
        <p:spPr>
          <a:xfrm>
            <a:off x="1112604" y="5587589"/>
            <a:ext cx="2068484" cy="646331"/>
          </a:xfrm>
          <a:prstGeom prst="rect">
            <a:avLst/>
          </a:prstGeom>
          <a:noFill/>
        </p:spPr>
        <p:txBody>
          <a:bodyPr wrap="square">
            <a:spAutoFit/>
          </a:bodyPr>
          <a:lstStyle/>
          <a:p>
            <a:pPr algn="ctr"/>
            <a:r>
              <a:rPr lang="en-GB" dirty="0">
                <a:latin typeface="Calibri" panose="020F0502020204030204" pitchFamily="34" charset="0"/>
                <a:cs typeface="Calibri" panose="020F0502020204030204" pitchFamily="34" charset="0"/>
              </a:rPr>
              <a:t>Head of inorganic NMR</a:t>
            </a:r>
          </a:p>
        </p:txBody>
      </p:sp>
      <p:sp>
        <p:nvSpPr>
          <p:cNvPr id="23" name="TextBox 22">
            <a:extLst>
              <a:ext uri="{FF2B5EF4-FFF2-40B4-BE49-F238E27FC236}">
                <a16:creationId xmlns:a16="http://schemas.microsoft.com/office/drawing/2014/main" id="{70478039-CBE3-40A9-9FF9-9185EEAA09CE}"/>
              </a:ext>
            </a:extLst>
          </p:cNvPr>
          <p:cNvSpPr txBox="1"/>
          <p:nvPr/>
        </p:nvSpPr>
        <p:spPr>
          <a:xfrm>
            <a:off x="1785930" y="2392509"/>
            <a:ext cx="714199" cy="369332"/>
          </a:xfrm>
          <a:prstGeom prst="rect">
            <a:avLst/>
          </a:prstGeom>
          <a:noFill/>
        </p:spPr>
        <p:txBody>
          <a:bodyPr wrap="square">
            <a:spAutoFit/>
          </a:bodyPr>
          <a:lstStyle/>
          <a:p>
            <a:pPr algn="ctr"/>
            <a:r>
              <a:rPr lang="en-GB" dirty="0">
                <a:latin typeface="Calibri" panose="020F0502020204030204" pitchFamily="34" charset="0"/>
                <a:cs typeface="Calibri" panose="020F0502020204030204" pitchFamily="34" charset="0"/>
              </a:rPr>
              <a:t>Nick</a:t>
            </a:r>
          </a:p>
        </p:txBody>
      </p:sp>
      <p:sp>
        <p:nvSpPr>
          <p:cNvPr id="15" name="TextBox 14">
            <a:extLst>
              <a:ext uri="{FF2B5EF4-FFF2-40B4-BE49-F238E27FC236}">
                <a16:creationId xmlns:a16="http://schemas.microsoft.com/office/drawing/2014/main" id="{A4532352-F744-48CB-88A0-9413C10FF767}"/>
              </a:ext>
            </a:extLst>
          </p:cNvPr>
          <p:cNvSpPr txBox="1"/>
          <p:nvPr/>
        </p:nvSpPr>
        <p:spPr>
          <a:xfrm>
            <a:off x="3737412" y="5587589"/>
            <a:ext cx="1995562" cy="646331"/>
          </a:xfrm>
          <a:prstGeom prst="rect">
            <a:avLst/>
          </a:prstGeom>
          <a:noFill/>
        </p:spPr>
        <p:txBody>
          <a:bodyPr wrap="square">
            <a:spAutoFit/>
          </a:bodyPr>
          <a:lstStyle/>
          <a:p>
            <a:pPr algn="ctr"/>
            <a:r>
              <a:rPr lang="en-GB" dirty="0">
                <a:latin typeface="Calibri" panose="020F0502020204030204" pitchFamily="34" charset="0"/>
                <a:cs typeface="Calibri" panose="020F0502020204030204" pitchFamily="34" charset="0"/>
              </a:rPr>
              <a:t>NMR Research Technician</a:t>
            </a:r>
          </a:p>
        </p:txBody>
      </p:sp>
      <p:sp>
        <p:nvSpPr>
          <p:cNvPr id="27" name="TextBox 26">
            <a:extLst>
              <a:ext uri="{FF2B5EF4-FFF2-40B4-BE49-F238E27FC236}">
                <a16:creationId xmlns:a16="http://schemas.microsoft.com/office/drawing/2014/main" id="{7CAB6A9B-1CAC-4E7B-BE9B-D66D2B2B1B65}"/>
              </a:ext>
            </a:extLst>
          </p:cNvPr>
          <p:cNvSpPr txBox="1"/>
          <p:nvPr/>
        </p:nvSpPr>
        <p:spPr>
          <a:xfrm>
            <a:off x="4229156" y="2392509"/>
            <a:ext cx="1012075" cy="369332"/>
          </a:xfrm>
          <a:prstGeom prst="rect">
            <a:avLst/>
          </a:prstGeom>
          <a:noFill/>
        </p:spPr>
        <p:txBody>
          <a:bodyPr wrap="square">
            <a:spAutoFit/>
          </a:bodyPr>
          <a:lstStyle/>
          <a:p>
            <a:pPr algn="ctr"/>
            <a:r>
              <a:rPr lang="en-GB" dirty="0">
                <a:latin typeface="Calibri" panose="020F0502020204030204" pitchFamily="34" charset="0"/>
                <a:cs typeface="Calibri" panose="020F0502020204030204" pitchFamily="34" charset="0"/>
              </a:rPr>
              <a:t>Edward</a:t>
            </a:r>
          </a:p>
        </p:txBody>
      </p:sp>
      <p:sp>
        <p:nvSpPr>
          <p:cNvPr id="17" name="TextBox 16">
            <a:extLst>
              <a:ext uri="{FF2B5EF4-FFF2-40B4-BE49-F238E27FC236}">
                <a16:creationId xmlns:a16="http://schemas.microsoft.com/office/drawing/2014/main" id="{9296E889-9B56-43C4-955D-44AB7D7F60F3}"/>
              </a:ext>
            </a:extLst>
          </p:cNvPr>
          <p:cNvSpPr txBox="1"/>
          <p:nvPr/>
        </p:nvSpPr>
        <p:spPr>
          <a:xfrm>
            <a:off x="6293115" y="5587589"/>
            <a:ext cx="2070000" cy="646331"/>
          </a:xfrm>
          <a:prstGeom prst="rect">
            <a:avLst/>
          </a:prstGeom>
          <a:noFill/>
        </p:spPr>
        <p:txBody>
          <a:bodyPr wrap="square">
            <a:spAutoFit/>
          </a:bodyPr>
          <a:lstStyle/>
          <a:p>
            <a:pPr algn="ctr"/>
            <a:r>
              <a:rPr lang="en-GB" dirty="0">
                <a:latin typeface="Calibri" panose="020F0502020204030204" pitchFamily="34" charset="0"/>
                <a:cs typeface="Calibri" panose="020F0502020204030204" pitchFamily="34" charset="0"/>
              </a:rPr>
              <a:t>NMR Service Manager</a:t>
            </a:r>
          </a:p>
        </p:txBody>
      </p:sp>
      <p:sp>
        <p:nvSpPr>
          <p:cNvPr id="29" name="TextBox 28">
            <a:extLst>
              <a:ext uri="{FF2B5EF4-FFF2-40B4-BE49-F238E27FC236}">
                <a16:creationId xmlns:a16="http://schemas.microsoft.com/office/drawing/2014/main" id="{E638794D-272C-4893-A2BF-785D5D6D2475}"/>
              </a:ext>
            </a:extLst>
          </p:cNvPr>
          <p:cNvSpPr txBox="1"/>
          <p:nvPr/>
        </p:nvSpPr>
        <p:spPr>
          <a:xfrm>
            <a:off x="6870915" y="2392509"/>
            <a:ext cx="914400" cy="369332"/>
          </a:xfrm>
          <a:prstGeom prst="rect">
            <a:avLst/>
          </a:prstGeom>
          <a:noFill/>
        </p:spPr>
        <p:txBody>
          <a:bodyPr wrap="square">
            <a:spAutoFit/>
          </a:bodyPr>
          <a:lstStyle/>
          <a:p>
            <a:pPr algn="ctr"/>
            <a:r>
              <a:rPr lang="en-GB" dirty="0">
                <a:latin typeface="Calibri" panose="020F0502020204030204" pitchFamily="34" charset="0"/>
                <a:cs typeface="Calibri" panose="020F0502020204030204" pitchFamily="34" charset="0"/>
              </a:rPr>
              <a:t>Coral</a:t>
            </a:r>
          </a:p>
        </p:txBody>
      </p:sp>
      <p:sp>
        <p:nvSpPr>
          <p:cNvPr id="22" name="TextBox 21">
            <a:extLst>
              <a:ext uri="{FF2B5EF4-FFF2-40B4-BE49-F238E27FC236}">
                <a16:creationId xmlns:a16="http://schemas.microsoft.com/office/drawing/2014/main" id="{99F375E8-E438-44CF-9236-7467E5857B64}"/>
              </a:ext>
            </a:extLst>
          </p:cNvPr>
          <p:cNvSpPr txBox="1"/>
          <p:nvPr/>
        </p:nvSpPr>
        <p:spPr>
          <a:xfrm>
            <a:off x="9595506" y="2391809"/>
            <a:ext cx="914400" cy="369332"/>
          </a:xfrm>
          <a:prstGeom prst="rect">
            <a:avLst/>
          </a:prstGeom>
          <a:noFill/>
        </p:spPr>
        <p:txBody>
          <a:bodyPr wrap="square">
            <a:spAutoFit/>
          </a:bodyPr>
          <a:lstStyle/>
          <a:p>
            <a:pPr algn="ctr"/>
            <a:r>
              <a:rPr lang="en-GB" dirty="0">
                <a:latin typeface="Calibri" panose="020F0502020204030204" pitchFamily="34" charset="0"/>
                <a:cs typeface="Calibri" panose="020F0502020204030204" pitchFamily="34" charset="0"/>
              </a:rPr>
              <a:t>Harry</a:t>
            </a:r>
          </a:p>
        </p:txBody>
      </p:sp>
      <p:sp>
        <p:nvSpPr>
          <p:cNvPr id="24" name="TextBox 23">
            <a:extLst>
              <a:ext uri="{FF2B5EF4-FFF2-40B4-BE49-F238E27FC236}">
                <a16:creationId xmlns:a16="http://schemas.microsoft.com/office/drawing/2014/main" id="{4B4D674D-2102-48FB-B9E8-7F2DE829BB8B}"/>
              </a:ext>
            </a:extLst>
          </p:cNvPr>
          <p:cNvSpPr txBox="1"/>
          <p:nvPr/>
        </p:nvSpPr>
        <p:spPr>
          <a:xfrm>
            <a:off x="8957599" y="5583970"/>
            <a:ext cx="2070000" cy="646331"/>
          </a:xfrm>
          <a:prstGeom prst="rect">
            <a:avLst/>
          </a:prstGeom>
          <a:noFill/>
        </p:spPr>
        <p:txBody>
          <a:bodyPr wrap="square">
            <a:spAutoFit/>
          </a:bodyPr>
          <a:lstStyle/>
          <a:p>
            <a:pPr algn="ctr"/>
            <a:r>
              <a:rPr lang="en-GB" dirty="0">
                <a:latin typeface="Calibri" panose="020F0502020204030204" pitchFamily="34" charset="0"/>
                <a:cs typeface="Calibri" panose="020F0502020204030204" pitchFamily="34" charset="0"/>
              </a:rPr>
              <a:t>Head of organic NMR</a:t>
            </a:r>
          </a:p>
        </p:txBody>
      </p:sp>
      <p:pic>
        <p:nvPicPr>
          <p:cNvPr id="6" name="Picture 5">
            <a:extLst>
              <a:ext uri="{FF2B5EF4-FFF2-40B4-BE49-F238E27FC236}">
                <a16:creationId xmlns:a16="http://schemas.microsoft.com/office/drawing/2014/main" id="{691EC47A-DE75-416B-8A6F-DE285094A453}"/>
              </a:ext>
            </a:extLst>
          </p:cNvPr>
          <p:cNvPicPr>
            <a:picLocks noChangeAspect="1"/>
          </p:cNvPicPr>
          <p:nvPr/>
        </p:nvPicPr>
        <p:blipFill rotWithShape="1">
          <a:blip r:embed="rId4">
            <a:extLst>
              <a:ext uri="{28A0092B-C50C-407E-A947-70E740481C1C}">
                <a14:useLocalDpi xmlns:a14="http://schemas.microsoft.com/office/drawing/2010/main" val="0"/>
              </a:ext>
            </a:extLst>
          </a:blip>
          <a:srcRect r="31289" b="22971"/>
          <a:stretch/>
        </p:blipFill>
        <p:spPr>
          <a:xfrm>
            <a:off x="6371786" y="2923159"/>
            <a:ext cx="1853459" cy="2354877"/>
          </a:xfrm>
          <a:prstGeom prst="rect">
            <a:avLst/>
          </a:prstGeom>
        </p:spPr>
      </p:pic>
      <p:pic>
        <p:nvPicPr>
          <p:cNvPr id="18" name="Picture 2" descr="harry profile picture">
            <a:extLst>
              <a:ext uri="{FF2B5EF4-FFF2-40B4-BE49-F238E27FC236}">
                <a16:creationId xmlns:a16="http://schemas.microsoft.com/office/drawing/2014/main" id="{E71463E6-4B3F-4F22-A329-9BE5034C8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7599" y="2920762"/>
            <a:ext cx="2070000" cy="234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ward profile picture">
            <a:extLst>
              <a:ext uri="{FF2B5EF4-FFF2-40B4-BE49-F238E27FC236}">
                <a16:creationId xmlns:a16="http://schemas.microsoft.com/office/drawing/2014/main" id="{3DD62EE5-E6A2-4C9F-A8BC-EAFBE67E5B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9470" y="2923159"/>
            <a:ext cx="2077832" cy="235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203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p:txBody>
          <a:bodyPr>
            <a:normAutofit/>
          </a:bodyPr>
          <a:lstStyle/>
          <a:p>
            <a:r>
              <a:rPr lang="en-GB" cap="none" dirty="0"/>
              <a:t>Training And Other</a:t>
            </a:r>
          </a:p>
        </p:txBody>
      </p:sp>
      <p:sp>
        <p:nvSpPr>
          <p:cNvPr id="3" name="Content Placeholder 2">
            <a:extLst>
              <a:ext uri="{FF2B5EF4-FFF2-40B4-BE49-F238E27FC236}">
                <a16:creationId xmlns:a16="http://schemas.microsoft.com/office/drawing/2014/main" id="{F36F29FA-F38A-4AE7-BF07-63B71DFA4A47}"/>
              </a:ext>
            </a:extLst>
          </p:cNvPr>
          <p:cNvSpPr>
            <a:spLocks noGrp="1"/>
          </p:cNvSpPr>
          <p:nvPr>
            <p:ph idx="1"/>
          </p:nvPr>
        </p:nvSpPr>
        <p:spPr>
          <a:xfrm>
            <a:off x="1024128" y="2286000"/>
            <a:ext cx="9720071" cy="3226071"/>
          </a:xfrm>
        </p:spPr>
        <p:txBody>
          <a:bodyPr>
            <a:normAutofit fontScale="92500" lnSpcReduction="20000"/>
          </a:bodyPr>
          <a:lstStyle/>
          <a:p>
            <a:r>
              <a:rPr lang="en-GB" dirty="0"/>
              <a:t>Providing you have registered, you are now trained to the open access NMR spectrometers on the relevant floors</a:t>
            </a:r>
          </a:p>
          <a:p>
            <a:pPr lvl="1"/>
            <a:r>
              <a:rPr lang="en-GB" dirty="0"/>
              <a:t>Ground/first floors: Organic</a:t>
            </a:r>
          </a:p>
          <a:p>
            <a:pPr lvl="1"/>
            <a:r>
              <a:rPr lang="en-GB" dirty="0"/>
              <a:t>Second floor: Inorganic</a:t>
            </a:r>
          </a:p>
          <a:p>
            <a:r>
              <a:rPr lang="en-GB" dirty="0"/>
              <a:t>Use of the basement spectrometers in ‘hands on’ mode?</a:t>
            </a:r>
          </a:p>
          <a:p>
            <a:pPr lvl="1"/>
            <a:r>
              <a:rPr lang="en-GB" dirty="0"/>
              <a:t>Requires a separate 60-90 minute training</a:t>
            </a:r>
          </a:p>
          <a:p>
            <a:pPr lvl="1"/>
            <a:r>
              <a:rPr lang="en-GB" dirty="0"/>
              <a:t>Part 2 users are not allowed, unless their project has a significant NMR element</a:t>
            </a:r>
          </a:p>
          <a:p>
            <a:r>
              <a:rPr lang="en-GB" dirty="0"/>
              <a:t>Slides for the NMR Introductory lecture and NMR Service are available on the NMR Facility homepage</a:t>
            </a:r>
          </a:p>
          <a:p>
            <a:pPr marL="0" indent="0">
              <a:buNone/>
            </a:pPr>
            <a:endParaRPr lang="en-GB" dirty="0"/>
          </a:p>
          <a:p>
            <a:endParaRPr lang="en-GB" dirty="0"/>
          </a:p>
          <a:p>
            <a:endParaRPr lang="en-GB" dirty="0"/>
          </a:p>
        </p:txBody>
      </p:sp>
      <p:sp>
        <p:nvSpPr>
          <p:cNvPr id="5" name="TextBox 4">
            <a:extLst>
              <a:ext uri="{FF2B5EF4-FFF2-40B4-BE49-F238E27FC236}">
                <a16:creationId xmlns:a16="http://schemas.microsoft.com/office/drawing/2014/main" id="{8DD67EB8-3CBD-4CE3-9CE2-D2E8E38EB344}"/>
              </a:ext>
            </a:extLst>
          </p:cNvPr>
          <p:cNvSpPr txBox="1"/>
          <p:nvPr/>
        </p:nvSpPr>
        <p:spPr>
          <a:xfrm>
            <a:off x="1024128" y="5512071"/>
            <a:ext cx="9791699" cy="830997"/>
          </a:xfrm>
          <a:prstGeom prst="rect">
            <a:avLst/>
          </a:prstGeom>
          <a:noFill/>
        </p:spPr>
        <p:txBody>
          <a:bodyPr wrap="square">
            <a:spAutoFit/>
          </a:bodyPr>
          <a:lstStyle/>
          <a:p>
            <a:pPr>
              <a:lnSpc>
                <a:spcPct val="100000"/>
              </a:lnSpc>
            </a:pPr>
            <a:r>
              <a:rPr lang="en-GB" sz="2400" dirty="0">
                <a:latin typeface="Calibri" panose="020F0502020204030204" pitchFamily="34" charset="0"/>
                <a:cs typeface="Calibri" panose="020F0502020204030204" pitchFamily="34" charset="0"/>
              </a:rPr>
              <a:t>Talk to us in person, or contact the NMR staff mail list for all enquiries.</a:t>
            </a:r>
          </a:p>
          <a:p>
            <a:pPr>
              <a:lnSpc>
                <a:spcPct val="100000"/>
              </a:lnSpc>
            </a:pPr>
            <a:r>
              <a:rPr lang="en-GB" sz="2400" dirty="0">
                <a:latin typeface="Calibri" panose="020F0502020204030204" pitchFamily="34" charset="0"/>
                <a:cs typeface="Calibri" panose="020F0502020204030204" pitchFamily="34" charset="0"/>
                <a:hlinkClick r:id="rId2"/>
              </a:rPr>
              <a:t>nmrstaff@maillist.chem.ox.ac.uk</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938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B2321-C0AA-4F99-8D47-C4C17D041CB9}"/>
              </a:ext>
            </a:extLst>
          </p:cNvPr>
          <p:cNvSpPr>
            <a:spLocks noGrp="1"/>
          </p:cNvSpPr>
          <p:nvPr>
            <p:ph type="title"/>
          </p:nvPr>
        </p:nvSpPr>
        <p:spPr>
          <a:xfrm>
            <a:off x="574637" y="1225496"/>
            <a:ext cx="10515600" cy="1060504"/>
          </a:xfrm>
        </p:spPr>
        <p:txBody>
          <a:bodyPr>
            <a:normAutofit fontScale="90000"/>
          </a:bodyPr>
          <a:lstStyle/>
          <a:p>
            <a:r>
              <a:rPr lang="en-GB" cap="none" dirty="0"/>
              <a:t>A Typical Procedure Of Analysing A Sample Using NMR</a:t>
            </a:r>
          </a:p>
        </p:txBody>
      </p:sp>
      <p:sp>
        <p:nvSpPr>
          <p:cNvPr id="3" name="Content Placeholder 2">
            <a:extLst>
              <a:ext uri="{FF2B5EF4-FFF2-40B4-BE49-F238E27FC236}">
                <a16:creationId xmlns:a16="http://schemas.microsoft.com/office/drawing/2014/main" id="{6B81B75B-09E3-4253-BFEF-AEBC15D58BC5}"/>
              </a:ext>
            </a:extLst>
          </p:cNvPr>
          <p:cNvSpPr>
            <a:spLocks noGrp="1"/>
          </p:cNvSpPr>
          <p:nvPr>
            <p:ph idx="1"/>
          </p:nvPr>
        </p:nvSpPr>
        <p:spPr>
          <a:xfrm>
            <a:off x="728293" y="2286000"/>
            <a:ext cx="10888472" cy="4023360"/>
          </a:xfrm>
        </p:spPr>
        <p:txBody>
          <a:bodyPr>
            <a:noAutofit/>
          </a:bodyPr>
          <a:lstStyle/>
          <a:p>
            <a:r>
              <a:rPr lang="en-GB" sz="2400" dirty="0"/>
              <a:t>Check the sample quality</a:t>
            </a:r>
          </a:p>
          <a:p>
            <a:pPr lvl="1"/>
            <a:r>
              <a:rPr lang="en-GB" sz="2000" dirty="0"/>
              <a:t>Open-access spectrometers to collect a basic 1D </a:t>
            </a:r>
            <a:r>
              <a:rPr lang="en-GB" sz="2000" baseline="30000" dirty="0"/>
              <a:t>1</a:t>
            </a:r>
            <a:r>
              <a:rPr lang="en-GB" sz="2000" dirty="0"/>
              <a:t>H NMR spectrum</a:t>
            </a:r>
          </a:p>
          <a:p>
            <a:pPr lvl="1"/>
            <a:r>
              <a:rPr lang="en-GB" sz="2000" dirty="0"/>
              <a:t>Check structure corresponds to what you expect, as well as the integrity and quality of the sample</a:t>
            </a:r>
          </a:p>
          <a:p>
            <a:r>
              <a:rPr lang="en-GB" sz="2400" dirty="0"/>
              <a:t>Collect further data</a:t>
            </a:r>
          </a:p>
          <a:p>
            <a:pPr lvl="1"/>
            <a:r>
              <a:rPr lang="en-GB" sz="2000" dirty="0"/>
              <a:t>Open-access spectrometers to characterise the molecules: 1D and 2D spectra</a:t>
            </a:r>
          </a:p>
          <a:p>
            <a:pPr lvl="1"/>
            <a:r>
              <a:rPr lang="en-GB" sz="2000" dirty="0"/>
              <a:t>Always assess the </a:t>
            </a:r>
            <a:r>
              <a:rPr lang="en-GB" sz="2000" baseline="30000" dirty="0"/>
              <a:t>1</a:t>
            </a:r>
            <a:r>
              <a:rPr lang="en-GB" sz="2000" dirty="0"/>
              <a:t>H NMR spectrum first</a:t>
            </a:r>
          </a:p>
          <a:p>
            <a:r>
              <a:rPr lang="en-GB" sz="2400" dirty="0"/>
              <a:t>Further experiments (if necessary)</a:t>
            </a:r>
          </a:p>
          <a:p>
            <a:pPr lvl="1"/>
            <a:r>
              <a:rPr lang="en-GB" sz="2000" dirty="0"/>
              <a:t>If the data collected is insufficient, you can consider submitting the sample to the NMR service / use the hands-on instruments (if trained)</a:t>
            </a:r>
          </a:p>
        </p:txBody>
      </p:sp>
    </p:spTree>
    <p:extLst>
      <p:ext uri="{BB962C8B-B14F-4D97-AF65-F5344CB8AC3E}">
        <p14:creationId xmlns:p14="http://schemas.microsoft.com/office/powerpoint/2010/main" val="225175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B2321-C0AA-4F99-8D47-C4C17D041CB9}"/>
              </a:ext>
            </a:extLst>
          </p:cNvPr>
          <p:cNvSpPr>
            <a:spLocks noGrp="1"/>
          </p:cNvSpPr>
          <p:nvPr>
            <p:ph type="title"/>
          </p:nvPr>
        </p:nvSpPr>
        <p:spPr>
          <a:xfrm>
            <a:off x="838200" y="1096908"/>
            <a:ext cx="10515600" cy="738716"/>
          </a:xfrm>
        </p:spPr>
        <p:txBody>
          <a:bodyPr/>
          <a:lstStyle/>
          <a:p>
            <a:r>
              <a:rPr lang="en-GB" cap="none" dirty="0"/>
              <a:t>Why Use The NMR Service?</a:t>
            </a:r>
          </a:p>
        </p:txBody>
      </p:sp>
      <p:sp>
        <p:nvSpPr>
          <p:cNvPr id="3" name="Content Placeholder 2">
            <a:extLst>
              <a:ext uri="{FF2B5EF4-FFF2-40B4-BE49-F238E27FC236}">
                <a16:creationId xmlns:a16="http://schemas.microsoft.com/office/drawing/2014/main" id="{6B81B75B-09E3-4253-BFEF-AEBC15D58BC5}"/>
              </a:ext>
            </a:extLst>
          </p:cNvPr>
          <p:cNvSpPr>
            <a:spLocks noGrp="1"/>
          </p:cNvSpPr>
          <p:nvPr>
            <p:ph idx="1"/>
          </p:nvPr>
        </p:nvSpPr>
        <p:spPr>
          <a:xfrm>
            <a:off x="1024128" y="2286000"/>
            <a:ext cx="10680192" cy="4023360"/>
          </a:xfrm>
        </p:spPr>
        <p:txBody>
          <a:bodyPr>
            <a:noAutofit/>
          </a:bodyPr>
          <a:lstStyle/>
          <a:p>
            <a:r>
              <a:rPr lang="en-GB" sz="2400" dirty="0"/>
              <a:t>Availability of experiments</a:t>
            </a:r>
          </a:p>
          <a:p>
            <a:pPr lvl="1"/>
            <a:r>
              <a:rPr lang="en-GB" sz="2000" dirty="0"/>
              <a:t>Other nuclei: </a:t>
            </a:r>
            <a:r>
              <a:rPr lang="en-GB" sz="2000" baseline="30000" dirty="0"/>
              <a:t>2</a:t>
            </a:r>
            <a:r>
              <a:rPr lang="en-GB" sz="2000" dirty="0"/>
              <a:t>H, </a:t>
            </a:r>
            <a:r>
              <a:rPr lang="en-GB" sz="2000" baseline="30000" dirty="0"/>
              <a:t>7</a:t>
            </a:r>
            <a:r>
              <a:rPr lang="en-GB" sz="2000" dirty="0"/>
              <a:t>Li, </a:t>
            </a:r>
            <a:r>
              <a:rPr lang="en-GB" sz="2000" baseline="30000" dirty="0"/>
              <a:t>11</a:t>
            </a:r>
            <a:r>
              <a:rPr lang="en-GB" sz="2000" dirty="0"/>
              <a:t>B, </a:t>
            </a:r>
            <a:r>
              <a:rPr lang="en-GB" sz="2000" baseline="30000" dirty="0"/>
              <a:t>27</a:t>
            </a:r>
            <a:r>
              <a:rPr lang="en-GB" sz="2000" dirty="0"/>
              <a:t>Al, </a:t>
            </a:r>
            <a:r>
              <a:rPr lang="en-GB" sz="2000" baseline="30000" dirty="0"/>
              <a:t>119</a:t>
            </a:r>
            <a:r>
              <a:rPr lang="en-GB" sz="2000" dirty="0"/>
              <a:t>Sn etc.</a:t>
            </a:r>
            <a:endParaRPr lang="en-GB" sz="2000" dirty="0">
              <a:highlight>
                <a:srgbClr val="FFFF00"/>
              </a:highlight>
            </a:endParaRPr>
          </a:p>
          <a:p>
            <a:pPr lvl="1"/>
            <a:r>
              <a:rPr lang="en-GB" sz="2000" dirty="0"/>
              <a:t>2D experiments: TOCSY, H2BC, ROESY, </a:t>
            </a:r>
            <a:r>
              <a:rPr lang="en-GB" sz="2000" baseline="30000" dirty="0"/>
              <a:t>1</a:t>
            </a:r>
            <a:r>
              <a:rPr lang="en-GB" sz="2000" dirty="0"/>
              <a:t>H-</a:t>
            </a:r>
            <a:r>
              <a:rPr lang="en-GB" sz="2000" baseline="30000" dirty="0"/>
              <a:t>15</a:t>
            </a:r>
            <a:r>
              <a:rPr lang="en-GB" sz="2000" dirty="0"/>
              <a:t>N HSQC/HMBC</a:t>
            </a:r>
          </a:p>
          <a:p>
            <a:pPr lvl="1"/>
            <a:r>
              <a:rPr lang="en-GB" sz="2000" dirty="0"/>
              <a:t>More specialised experiments: Diffusion (DOSY), variable temperature, pure shift, selective and more</a:t>
            </a:r>
          </a:p>
          <a:p>
            <a:r>
              <a:rPr lang="en-GB" sz="2400" dirty="0"/>
              <a:t>Dilute samples</a:t>
            </a:r>
          </a:p>
          <a:p>
            <a:pPr lvl="1"/>
            <a:r>
              <a:rPr lang="en-GB" sz="2000" dirty="0"/>
              <a:t>Walk-up instruments do not allow you to adjust any experiment parameters</a:t>
            </a:r>
          </a:p>
          <a:p>
            <a:pPr lvl="1"/>
            <a:r>
              <a:rPr lang="en-GB" sz="2000" dirty="0"/>
              <a:t>The NMR service will adjust experiment parameters so acceptable spectra is obtained.</a:t>
            </a:r>
          </a:p>
          <a:p>
            <a:r>
              <a:rPr lang="en-GB" sz="2400" dirty="0"/>
              <a:t>Higher field spectrometers</a:t>
            </a:r>
          </a:p>
          <a:p>
            <a:pPr lvl="1"/>
            <a:r>
              <a:rPr lang="en-GB" sz="2000" dirty="0"/>
              <a:t>500 – 700 MHz</a:t>
            </a:r>
          </a:p>
          <a:p>
            <a:r>
              <a:rPr lang="en-GB" sz="2400" dirty="0"/>
              <a:t>Solid state samples</a:t>
            </a:r>
          </a:p>
          <a:p>
            <a:endParaRPr lang="en-GB" sz="2400" dirty="0"/>
          </a:p>
        </p:txBody>
      </p:sp>
    </p:spTree>
    <p:extLst>
      <p:ext uri="{BB962C8B-B14F-4D97-AF65-F5344CB8AC3E}">
        <p14:creationId xmlns:p14="http://schemas.microsoft.com/office/powerpoint/2010/main" val="30873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1235964" y="2022437"/>
            <a:ext cx="9720072" cy="3279289"/>
          </a:xfrm>
        </p:spPr>
        <p:txBody>
          <a:bodyPr/>
          <a:lstStyle/>
          <a:p>
            <a:pPr algn="ctr"/>
            <a:r>
              <a:rPr lang="en-GB" cap="none" dirty="0"/>
              <a:t>Seven Steps To Use The NMR Service</a:t>
            </a:r>
            <a:br>
              <a:rPr lang="en-GB" cap="none" dirty="0"/>
            </a:br>
            <a:br>
              <a:rPr lang="en-GB" cap="none" dirty="0"/>
            </a:br>
            <a:r>
              <a:rPr lang="en-GB" cap="none" dirty="0"/>
              <a:t>for Solution-State NMR</a:t>
            </a:r>
            <a:br>
              <a:rPr lang="en-GB" cap="none" dirty="0"/>
            </a:br>
            <a:br>
              <a:rPr lang="en-GB" cap="none" dirty="0"/>
            </a:br>
            <a:r>
              <a:rPr lang="en-GB" sz="3200" cap="none" dirty="0"/>
              <a:t>(solid-state mentioned later)</a:t>
            </a:r>
            <a:endParaRPr lang="en-GB" cap="none" dirty="0"/>
          </a:p>
        </p:txBody>
      </p:sp>
    </p:spTree>
    <p:extLst>
      <p:ext uri="{BB962C8B-B14F-4D97-AF65-F5344CB8AC3E}">
        <p14:creationId xmlns:p14="http://schemas.microsoft.com/office/powerpoint/2010/main" val="155891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838200" y="630184"/>
            <a:ext cx="10515600" cy="1060504"/>
          </a:xfrm>
        </p:spPr>
        <p:txBody>
          <a:bodyPr/>
          <a:lstStyle/>
          <a:p>
            <a:r>
              <a:rPr lang="en-GB" cap="none" dirty="0"/>
              <a:t>Step 1: NMR Sample Preparation</a:t>
            </a:r>
          </a:p>
        </p:txBody>
      </p:sp>
      <p:sp>
        <p:nvSpPr>
          <p:cNvPr id="3" name="Content Placeholder 2">
            <a:extLst>
              <a:ext uri="{FF2B5EF4-FFF2-40B4-BE49-F238E27FC236}">
                <a16:creationId xmlns:a16="http://schemas.microsoft.com/office/drawing/2014/main" id="{F36F29FA-F38A-4AE7-BF07-63B71DFA4A47}"/>
              </a:ext>
            </a:extLst>
          </p:cNvPr>
          <p:cNvSpPr>
            <a:spLocks noGrp="1"/>
          </p:cNvSpPr>
          <p:nvPr>
            <p:ph idx="1"/>
          </p:nvPr>
        </p:nvSpPr>
        <p:spPr>
          <a:xfrm>
            <a:off x="838200" y="1690688"/>
            <a:ext cx="10921409" cy="4667250"/>
          </a:xfrm>
        </p:spPr>
        <p:txBody>
          <a:bodyPr>
            <a:noAutofit/>
          </a:bodyPr>
          <a:lstStyle/>
          <a:p>
            <a:r>
              <a:rPr lang="en-GB" sz="1800" dirty="0"/>
              <a:t>Sample Tubes</a:t>
            </a:r>
          </a:p>
          <a:p>
            <a:pPr lvl="1"/>
            <a:r>
              <a:rPr lang="en-GB" sz="1800" dirty="0"/>
              <a:t>5 mm high-quality tubes: </a:t>
            </a:r>
            <a:r>
              <a:rPr lang="en-GB" sz="1800" dirty="0" err="1">
                <a:effectLst/>
                <a:ea typeface="Times New Roman" panose="02020603050405020304" pitchFamily="18" charset="0"/>
              </a:rPr>
              <a:t>Norell</a:t>
            </a:r>
            <a:r>
              <a:rPr lang="en-GB" sz="1800" dirty="0">
                <a:effectLst/>
                <a:ea typeface="Times New Roman" panose="02020603050405020304" pitchFamily="18" charset="0"/>
              </a:rPr>
              <a:t> 400S, </a:t>
            </a:r>
            <a:r>
              <a:rPr lang="en-GB" sz="1800" dirty="0" err="1">
                <a:effectLst/>
                <a:ea typeface="Times New Roman" panose="02020603050405020304" pitchFamily="18" charset="0"/>
              </a:rPr>
              <a:t>Wilmad</a:t>
            </a:r>
            <a:r>
              <a:rPr lang="en-GB" sz="1800" dirty="0">
                <a:effectLst/>
                <a:ea typeface="Times New Roman" panose="02020603050405020304" pitchFamily="18" charset="0"/>
              </a:rPr>
              <a:t> 507-PP, or New Era MP5 at least</a:t>
            </a:r>
          </a:p>
          <a:p>
            <a:pPr lvl="1"/>
            <a:r>
              <a:rPr lang="en-GB" sz="1800" dirty="0"/>
              <a:t>Cracked, scratched, short or broken tubes will not be accepted</a:t>
            </a:r>
          </a:p>
          <a:p>
            <a:r>
              <a:rPr lang="en-GB" sz="1800" dirty="0"/>
              <a:t>Solvents</a:t>
            </a:r>
          </a:p>
          <a:p>
            <a:pPr lvl="1"/>
            <a:r>
              <a:rPr lang="en-GB" sz="1800" dirty="0"/>
              <a:t>Use a deuterated solvent</a:t>
            </a:r>
          </a:p>
          <a:p>
            <a:pPr lvl="1"/>
            <a:r>
              <a:rPr lang="en-GB" sz="1800" dirty="0"/>
              <a:t>Solvent depth for 5mm tubes should be between 4.0 - 4.5 cm (500 - 600 </a:t>
            </a:r>
            <a:r>
              <a:rPr lang="en-GB" sz="1800" dirty="0">
                <a:effectLst/>
                <a:latin typeface="Symbol" panose="05050102010706020507" pitchFamily="18" charset="2"/>
                <a:ea typeface="Times New Roman" panose="02020603050405020304" pitchFamily="18" charset="0"/>
                <a:cs typeface="Arial" panose="020B0604020202020204" pitchFamily="34" charset="0"/>
              </a:rPr>
              <a:t>m</a:t>
            </a:r>
            <a:r>
              <a:rPr lang="en-GB" sz="1800" dirty="0">
                <a:effectLst/>
                <a:ea typeface="Times New Roman" panose="02020603050405020304" pitchFamily="18" charset="0"/>
                <a:cs typeface="Arial" panose="020B0604020202020204" pitchFamily="34" charset="0"/>
              </a:rPr>
              <a:t>L)</a:t>
            </a:r>
          </a:p>
          <a:p>
            <a:r>
              <a:rPr lang="en-GB" sz="1800" dirty="0"/>
              <a:t>Quantity of sample</a:t>
            </a:r>
          </a:p>
          <a:p>
            <a:pPr lvl="1"/>
            <a:r>
              <a:rPr lang="en-GB" sz="1800" baseline="30000" dirty="0">
                <a:effectLst/>
                <a:ea typeface="Times New Roman" panose="02020603050405020304" pitchFamily="18" charset="0"/>
              </a:rPr>
              <a:t>1</a:t>
            </a:r>
            <a:r>
              <a:rPr lang="en-GB" sz="1800" dirty="0">
                <a:effectLst/>
                <a:ea typeface="Times New Roman" panose="02020603050405020304" pitchFamily="18" charset="0"/>
              </a:rPr>
              <a:t>H / </a:t>
            </a:r>
            <a:r>
              <a:rPr lang="en-GB" sz="1800" baseline="30000" dirty="0">
                <a:effectLst/>
                <a:ea typeface="Times New Roman" panose="02020603050405020304" pitchFamily="18" charset="0"/>
              </a:rPr>
              <a:t>19</a:t>
            </a:r>
            <a:r>
              <a:rPr lang="en-GB" sz="1800" dirty="0">
                <a:effectLst/>
                <a:ea typeface="Times New Roman" panose="02020603050405020304" pitchFamily="18" charset="0"/>
              </a:rPr>
              <a:t>F: 1-10 mg for the 600 MHz</a:t>
            </a:r>
          </a:p>
          <a:p>
            <a:pPr lvl="1"/>
            <a:r>
              <a:rPr lang="en-GB" sz="1800" baseline="30000" dirty="0">
                <a:effectLst/>
                <a:ea typeface="Times New Roman" panose="02020603050405020304" pitchFamily="18" charset="0"/>
              </a:rPr>
              <a:t>13</a:t>
            </a:r>
            <a:r>
              <a:rPr lang="en-GB" sz="1800" dirty="0">
                <a:effectLst/>
                <a:ea typeface="Times New Roman" panose="02020603050405020304" pitchFamily="18" charset="0"/>
              </a:rPr>
              <a:t>C: At least 10+ mg for the 600  MHz (ca. 50+ mg should be run on the 400s)</a:t>
            </a:r>
          </a:p>
          <a:p>
            <a:pPr lvl="1"/>
            <a:r>
              <a:rPr lang="en-GB" sz="1800" baseline="30000" dirty="0">
                <a:effectLst/>
                <a:ea typeface="Times New Roman" panose="02020603050405020304" pitchFamily="18" charset="0"/>
              </a:rPr>
              <a:t>31</a:t>
            </a:r>
            <a:r>
              <a:rPr lang="en-GB" sz="1800" dirty="0">
                <a:effectLst/>
                <a:ea typeface="Times New Roman" panose="02020603050405020304" pitchFamily="18" charset="0"/>
              </a:rPr>
              <a:t>P: 10 mg</a:t>
            </a:r>
          </a:p>
          <a:p>
            <a:r>
              <a:rPr lang="en-GB" sz="1800" dirty="0">
                <a:ea typeface="Times New Roman" panose="02020603050405020304" pitchFamily="18" charset="0"/>
              </a:rPr>
              <a:t>Labelling of NMR tube</a:t>
            </a:r>
          </a:p>
          <a:p>
            <a:pPr lvl="1"/>
            <a:r>
              <a:rPr lang="en-GB" sz="1800" dirty="0">
                <a:ea typeface="Times New Roman" panose="02020603050405020304" pitchFamily="18" charset="0"/>
              </a:rPr>
              <a:t>Use the correct NMR cap colour</a:t>
            </a:r>
          </a:p>
          <a:p>
            <a:pPr lvl="1"/>
            <a:r>
              <a:rPr lang="en-GB" sz="1800" dirty="0">
                <a:effectLst/>
                <a:ea typeface="Times New Roman" panose="02020603050405020304" pitchFamily="18" charset="0"/>
              </a:rPr>
              <a:t>Label cap/tube with initials, solvent and group</a:t>
            </a:r>
          </a:p>
        </p:txBody>
      </p:sp>
    </p:spTree>
    <p:extLst>
      <p:ext uri="{BB962C8B-B14F-4D97-AF65-F5344CB8AC3E}">
        <p14:creationId xmlns:p14="http://schemas.microsoft.com/office/powerpoint/2010/main" val="53116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455127" y="426905"/>
            <a:ext cx="10778013" cy="1499616"/>
          </a:xfrm>
        </p:spPr>
        <p:txBody>
          <a:bodyPr>
            <a:normAutofit/>
          </a:bodyPr>
          <a:lstStyle/>
          <a:p>
            <a:r>
              <a:rPr lang="en-GB" sz="4000" cap="none" dirty="0"/>
              <a:t>Step 2: Acquire A </a:t>
            </a:r>
            <a:r>
              <a:rPr lang="en-GB" sz="4000" cap="none" baseline="30000" dirty="0"/>
              <a:t>1</a:t>
            </a:r>
            <a:r>
              <a:rPr lang="en-GB" sz="4000" cap="none" dirty="0"/>
              <a:t>H NMR And Convert       Spectrum To A PDF.</a:t>
            </a:r>
          </a:p>
        </p:txBody>
      </p:sp>
      <p:pic>
        <p:nvPicPr>
          <p:cNvPr id="5" name="Picture 4">
            <a:extLst>
              <a:ext uri="{FF2B5EF4-FFF2-40B4-BE49-F238E27FC236}">
                <a16:creationId xmlns:a16="http://schemas.microsoft.com/office/drawing/2014/main" id="{345CB7DF-FCED-47BF-991D-3098276AD433}"/>
              </a:ext>
            </a:extLst>
          </p:cNvPr>
          <p:cNvPicPr>
            <a:picLocks noChangeAspect="1"/>
          </p:cNvPicPr>
          <p:nvPr/>
        </p:nvPicPr>
        <p:blipFill>
          <a:blip r:embed="rId2"/>
          <a:stretch>
            <a:fillRect/>
          </a:stretch>
        </p:blipFill>
        <p:spPr>
          <a:xfrm>
            <a:off x="312812" y="1997100"/>
            <a:ext cx="1532594" cy="4733811"/>
          </a:xfrm>
          <a:prstGeom prst="rect">
            <a:avLst/>
          </a:prstGeom>
        </p:spPr>
      </p:pic>
      <p:pic>
        <p:nvPicPr>
          <p:cNvPr id="10" name="Picture 9">
            <a:extLst>
              <a:ext uri="{FF2B5EF4-FFF2-40B4-BE49-F238E27FC236}">
                <a16:creationId xmlns:a16="http://schemas.microsoft.com/office/drawing/2014/main" id="{1FF4DE6C-AA74-4FFF-BA5D-06D792FCAB88}"/>
              </a:ext>
            </a:extLst>
          </p:cNvPr>
          <p:cNvPicPr>
            <a:picLocks noChangeAspect="1"/>
          </p:cNvPicPr>
          <p:nvPr/>
        </p:nvPicPr>
        <p:blipFill>
          <a:blip r:embed="rId3"/>
          <a:stretch>
            <a:fillRect/>
          </a:stretch>
        </p:blipFill>
        <p:spPr>
          <a:xfrm>
            <a:off x="3309756" y="1992138"/>
            <a:ext cx="6517355" cy="4635220"/>
          </a:xfrm>
          <a:prstGeom prst="rect">
            <a:avLst/>
          </a:prstGeom>
        </p:spPr>
      </p:pic>
      <p:cxnSp>
        <p:nvCxnSpPr>
          <p:cNvPr id="12" name="Straight Connector 11">
            <a:extLst>
              <a:ext uri="{FF2B5EF4-FFF2-40B4-BE49-F238E27FC236}">
                <a16:creationId xmlns:a16="http://schemas.microsoft.com/office/drawing/2014/main" id="{1F82CE0B-1CFE-434F-BD98-77D7C16AAD54}"/>
              </a:ext>
            </a:extLst>
          </p:cNvPr>
          <p:cNvCxnSpPr>
            <a:cxnSpLocks/>
          </p:cNvCxnSpPr>
          <p:nvPr/>
        </p:nvCxnSpPr>
        <p:spPr>
          <a:xfrm>
            <a:off x="7257028" y="2436118"/>
            <a:ext cx="274200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4D6A8A7-B6CA-4BE6-B602-A02B26126231}"/>
              </a:ext>
            </a:extLst>
          </p:cNvPr>
          <p:cNvSpPr txBox="1"/>
          <p:nvPr/>
        </p:nvSpPr>
        <p:spPr>
          <a:xfrm>
            <a:off x="10140102" y="1926521"/>
            <a:ext cx="1618549" cy="1200329"/>
          </a:xfrm>
          <a:prstGeom prst="rect">
            <a:avLst/>
          </a:prstGeom>
          <a:noFill/>
        </p:spPr>
        <p:txBody>
          <a:bodyPr wrap="square">
            <a:spAutoFit/>
          </a:bodyPr>
          <a:lstStyle/>
          <a:p>
            <a:r>
              <a:rPr lang="en-GB" dirty="0"/>
              <a:t>Top of the most intense signal can be seen</a:t>
            </a:r>
          </a:p>
        </p:txBody>
      </p:sp>
      <p:sp>
        <p:nvSpPr>
          <p:cNvPr id="15" name="TextBox 14">
            <a:extLst>
              <a:ext uri="{FF2B5EF4-FFF2-40B4-BE49-F238E27FC236}">
                <a16:creationId xmlns:a16="http://schemas.microsoft.com/office/drawing/2014/main" id="{6DA886D3-8497-4884-800B-1D3B30E81CE0}"/>
              </a:ext>
            </a:extLst>
          </p:cNvPr>
          <p:cNvSpPr txBox="1"/>
          <p:nvPr/>
        </p:nvSpPr>
        <p:spPr>
          <a:xfrm>
            <a:off x="7083071" y="6361579"/>
            <a:ext cx="2361709" cy="369332"/>
          </a:xfrm>
          <a:prstGeom prst="rect">
            <a:avLst/>
          </a:prstGeom>
          <a:solidFill>
            <a:schemeClr val="bg1"/>
          </a:solidFill>
        </p:spPr>
        <p:txBody>
          <a:bodyPr wrap="square">
            <a:spAutoFit/>
          </a:bodyPr>
          <a:lstStyle/>
          <a:p>
            <a:r>
              <a:rPr lang="en-GB" dirty="0"/>
              <a:t>Full range of signals</a:t>
            </a:r>
          </a:p>
        </p:txBody>
      </p:sp>
      <p:cxnSp>
        <p:nvCxnSpPr>
          <p:cNvPr id="16" name="Straight Connector 15">
            <a:extLst>
              <a:ext uri="{FF2B5EF4-FFF2-40B4-BE49-F238E27FC236}">
                <a16:creationId xmlns:a16="http://schemas.microsoft.com/office/drawing/2014/main" id="{99AAAC75-2145-4084-9A28-4F503FD9849B}"/>
              </a:ext>
            </a:extLst>
          </p:cNvPr>
          <p:cNvCxnSpPr>
            <a:cxnSpLocks/>
          </p:cNvCxnSpPr>
          <p:nvPr/>
        </p:nvCxnSpPr>
        <p:spPr>
          <a:xfrm>
            <a:off x="5500121" y="6164777"/>
            <a:ext cx="2248546" cy="0"/>
          </a:xfrm>
          <a:prstGeom prst="line">
            <a:avLst/>
          </a:prstGeom>
          <a:ln w="22225" cap="flat" cmpd="sng" algn="ctr">
            <a:solidFill>
              <a:srgbClr val="0070C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47586F2C-56E8-453B-9663-6B1651FE302B}"/>
              </a:ext>
            </a:extLst>
          </p:cNvPr>
          <p:cNvSpPr txBox="1"/>
          <p:nvPr/>
        </p:nvSpPr>
        <p:spPr>
          <a:xfrm>
            <a:off x="1986476" y="1953094"/>
            <a:ext cx="1339761" cy="646331"/>
          </a:xfrm>
          <a:prstGeom prst="rect">
            <a:avLst/>
          </a:prstGeom>
          <a:noFill/>
        </p:spPr>
        <p:txBody>
          <a:bodyPr wrap="square">
            <a:spAutoFit/>
          </a:bodyPr>
          <a:lstStyle/>
          <a:p>
            <a:r>
              <a:rPr lang="en-GB" dirty="0"/>
              <a:t>Spectrum information</a:t>
            </a:r>
          </a:p>
        </p:txBody>
      </p:sp>
      <p:sp>
        <p:nvSpPr>
          <p:cNvPr id="19" name="Rectangle 18">
            <a:extLst>
              <a:ext uri="{FF2B5EF4-FFF2-40B4-BE49-F238E27FC236}">
                <a16:creationId xmlns:a16="http://schemas.microsoft.com/office/drawing/2014/main" id="{640ADCE4-3868-4AFD-99DB-0D842A28432F}"/>
              </a:ext>
            </a:extLst>
          </p:cNvPr>
          <p:cNvSpPr/>
          <p:nvPr/>
        </p:nvSpPr>
        <p:spPr>
          <a:xfrm>
            <a:off x="3309756" y="2037004"/>
            <a:ext cx="1169260" cy="562421"/>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02698014-00F4-4ABE-9E37-CF9EB16F6ED2}"/>
              </a:ext>
            </a:extLst>
          </p:cNvPr>
          <p:cNvSpPr/>
          <p:nvPr/>
        </p:nvSpPr>
        <p:spPr>
          <a:xfrm>
            <a:off x="312812" y="4309748"/>
            <a:ext cx="1532594" cy="24214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480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8" grpId="0"/>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889657" y="984325"/>
            <a:ext cx="10778013" cy="648686"/>
          </a:xfrm>
        </p:spPr>
        <p:txBody>
          <a:bodyPr>
            <a:normAutofit/>
          </a:bodyPr>
          <a:lstStyle/>
          <a:p>
            <a:r>
              <a:rPr lang="en-GB" sz="4000" cap="none" dirty="0"/>
              <a:t>Step 3: Go to sample submission website</a:t>
            </a:r>
          </a:p>
        </p:txBody>
      </p:sp>
      <p:sp>
        <p:nvSpPr>
          <p:cNvPr id="5" name="TextBox 4">
            <a:extLst>
              <a:ext uri="{FF2B5EF4-FFF2-40B4-BE49-F238E27FC236}">
                <a16:creationId xmlns:a16="http://schemas.microsoft.com/office/drawing/2014/main" id="{B3236D8A-CD3F-4E54-8F8C-77072CA19E8F}"/>
              </a:ext>
            </a:extLst>
          </p:cNvPr>
          <p:cNvSpPr txBox="1"/>
          <p:nvPr/>
        </p:nvSpPr>
        <p:spPr>
          <a:xfrm>
            <a:off x="1512916" y="2371498"/>
            <a:ext cx="7732913" cy="523220"/>
          </a:xfrm>
          <a:prstGeom prst="rect">
            <a:avLst/>
          </a:prstGeom>
          <a:noFill/>
        </p:spPr>
        <p:txBody>
          <a:bodyPr wrap="square">
            <a:spAutoFit/>
          </a:bodyPr>
          <a:lstStyle/>
          <a:p>
            <a:r>
              <a:rPr lang="en-GB" sz="2800" dirty="0"/>
              <a:t>https://intranet.chem.ox.ac.uk/nmr-service/</a:t>
            </a:r>
          </a:p>
        </p:txBody>
      </p:sp>
      <p:pic>
        <p:nvPicPr>
          <p:cNvPr id="7" name="Picture 6">
            <a:extLst>
              <a:ext uri="{FF2B5EF4-FFF2-40B4-BE49-F238E27FC236}">
                <a16:creationId xmlns:a16="http://schemas.microsoft.com/office/drawing/2014/main" id="{8147B65F-A518-4132-A3B7-3A86F4E081BE}"/>
              </a:ext>
            </a:extLst>
          </p:cNvPr>
          <p:cNvPicPr>
            <a:picLocks noChangeAspect="1"/>
          </p:cNvPicPr>
          <p:nvPr/>
        </p:nvPicPr>
        <p:blipFill rotWithShape="1">
          <a:blip r:embed="rId2"/>
          <a:srcRect t="25377" r="2909" b="20763"/>
          <a:stretch/>
        </p:blipFill>
        <p:spPr>
          <a:xfrm>
            <a:off x="58189" y="2984267"/>
            <a:ext cx="11837324" cy="3591099"/>
          </a:xfrm>
          <a:prstGeom prst="rect">
            <a:avLst/>
          </a:prstGeom>
        </p:spPr>
      </p:pic>
      <p:grpSp>
        <p:nvGrpSpPr>
          <p:cNvPr id="11" name="Group 10">
            <a:extLst>
              <a:ext uri="{FF2B5EF4-FFF2-40B4-BE49-F238E27FC236}">
                <a16:creationId xmlns:a16="http://schemas.microsoft.com/office/drawing/2014/main" id="{E00EA99E-7E00-4E7D-9F79-8F9BFBDA3082}"/>
              </a:ext>
            </a:extLst>
          </p:cNvPr>
          <p:cNvGrpSpPr/>
          <p:nvPr/>
        </p:nvGrpSpPr>
        <p:grpSpPr>
          <a:xfrm>
            <a:off x="227843" y="1709211"/>
            <a:ext cx="11667670" cy="5129739"/>
            <a:chOff x="227843" y="1709211"/>
            <a:chExt cx="11667670" cy="5129739"/>
          </a:xfrm>
        </p:grpSpPr>
        <p:pic>
          <p:nvPicPr>
            <p:cNvPr id="9" name="Picture 8">
              <a:extLst>
                <a:ext uri="{FF2B5EF4-FFF2-40B4-BE49-F238E27FC236}">
                  <a16:creationId xmlns:a16="http://schemas.microsoft.com/office/drawing/2014/main" id="{F2E9648E-A5B5-4EF8-B353-E3A9232EA746}"/>
                </a:ext>
              </a:extLst>
            </p:cNvPr>
            <p:cNvPicPr>
              <a:picLocks noChangeAspect="1"/>
            </p:cNvPicPr>
            <p:nvPr/>
          </p:nvPicPr>
          <p:blipFill rotWithShape="1">
            <a:blip r:embed="rId3"/>
            <a:srcRect t="23064" r="4301"/>
            <a:stretch/>
          </p:blipFill>
          <p:spPr>
            <a:xfrm>
              <a:off x="227843" y="1709211"/>
              <a:ext cx="11667670" cy="5129739"/>
            </a:xfrm>
            <a:prstGeom prst="rect">
              <a:avLst/>
            </a:prstGeom>
          </p:spPr>
        </p:pic>
        <p:sp>
          <p:nvSpPr>
            <p:cNvPr id="10" name="Rectangle 9">
              <a:extLst>
                <a:ext uri="{FF2B5EF4-FFF2-40B4-BE49-F238E27FC236}">
                  <a16:creationId xmlns:a16="http://schemas.microsoft.com/office/drawing/2014/main" id="{7E6B5DCA-D3A9-4665-983E-490D328C9334}"/>
                </a:ext>
              </a:extLst>
            </p:cNvPr>
            <p:cNvSpPr/>
            <p:nvPr/>
          </p:nvSpPr>
          <p:spPr>
            <a:xfrm>
              <a:off x="777586" y="5300309"/>
              <a:ext cx="2593571" cy="478422"/>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31780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D30A6-BA11-48BC-B013-1235E6DA242F}"/>
              </a:ext>
            </a:extLst>
          </p:cNvPr>
          <p:cNvSpPr>
            <a:spLocks noGrp="1"/>
          </p:cNvSpPr>
          <p:nvPr>
            <p:ph type="title"/>
          </p:nvPr>
        </p:nvSpPr>
        <p:spPr>
          <a:xfrm>
            <a:off x="889657" y="984325"/>
            <a:ext cx="10778013" cy="648686"/>
          </a:xfrm>
        </p:spPr>
        <p:txBody>
          <a:bodyPr>
            <a:normAutofit/>
          </a:bodyPr>
          <a:lstStyle/>
          <a:p>
            <a:r>
              <a:rPr lang="en-GB" sz="4000" cap="none" dirty="0"/>
              <a:t>Step 3: Go to sample submission website</a:t>
            </a:r>
          </a:p>
        </p:txBody>
      </p:sp>
      <p:pic>
        <p:nvPicPr>
          <p:cNvPr id="4" name="Picture 3">
            <a:extLst>
              <a:ext uri="{FF2B5EF4-FFF2-40B4-BE49-F238E27FC236}">
                <a16:creationId xmlns:a16="http://schemas.microsoft.com/office/drawing/2014/main" id="{F9DD0DFE-7815-4D8A-BE4B-1C83D10CFA9D}"/>
              </a:ext>
            </a:extLst>
          </p:cNvPr>
          <p:cNvPicPr>
            <a:picLocks noChangeAspect="1"/>
          </p:cNvPicPr>
          <p:nvPr/>
        </p:nvPicPr>
        <p:blipFill>
          <a:blip r:embed="rId2"/>
          <a:stretch>
            <a:fillRect/>
          </a:stretch>
        </p:blipFill>
        <p:spPr>
          <a:xfrm>
            <a:off x="1238617" y="1841696"/>
            <a:ext cx="9444037" cy="4431088"/>
          </a:xfrm>
          <a:prstGeom prst="rect">
            <a:avLst/>
          </a:prstGeom>
        </p:spPr>
      </p:pic>
    </p:spTree>
    <p:extLst>
      <p:ext uri="{BB962C8B-B14F-4D97-AF65-F5344CB8AC3E}">
        <p14:creationId xmlns:p14="http://schemas.microsoft.com/office/powerpoint/2010/main" val="1100384947"/>
      </p:ext>
    </p:extLst>
  </p:cSld>
  <p:clrMapOvr>
    <a:masterClrMapping/>
  </p:clrMapOvr>
</p:sld>
</file>

<file path=ppt/theme/theme1.xml><?xml version="1.0" encoding="utf-8"?>
<a:theme xmlns:a="http://schemas.openxmlformats.org/drawingml/2006/main" name="oxford_chem_widescreen">
  <a:themeElements>
    <a:clrScheme name="Custom 1">
      <a:dk1>
        <a:sysClr val="windowText" lastClr="000000"/>
      </a:dk1>
      <a:lt1>
        <a:sysClr val="window" lastClr="FFFFFF"/>
      </a:lt1>
      <a:dk2>
        <a:srgbClr val="00274A"/>
      </a:dk2>
      <a:lt2>
        <a:srgbClr val="BFBFBF"/>
      </a:lt2>
      <a:accent1>
        <a:srgbClr val="89376B"/>
      </a:accent1>
      <a:accent2>
        <a:srgbClr val="63A7DC"/>
      </a:accent2>
      <a:accent3>
        <a:srgbClr val="F7A519"/>
      </a:accent3>
      <a:accent4>
        <a:srgbClr val="78BB61"/>
      </a:accent4>
      <a:accent5>
        <a:srgbClr val="AB4361"/>
      </a:accent5>
      <a:accent6>
        <a:srgbClr val="7F7F7F"/>
      </a:accent6>
      <a:hlink>
        <a:srgbClr val="89376B"/>
      </a:hlink>
      <a:folHlink>
        <a:srgbClr val="AB4361"/>
      </a:folHlink>
    </a:clrScheme>
    <a:fontScheme name="Chemistry">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xford_chem_widescreen" id="{BA993700-F0EF-4D97-97B8-F2C01CA72E8A}" vid="{9B50D35C-BAF0-4EC8-B1C6-51AA374DFCCE}"/>
    </a:ext>
  </a:extLst>
</a:theme>
</file>

<file path=docProps/app.xml><?xml version="1.0" encoding="utf-8"?>
<Properties xmlns="http://schemas.openxmlformats.org/officeDocument/2006/extended-properties" xmlns:vt="http://schemas.openxmlformats.org/officeDocument/2006/docPropsVTypes">
  <Template>Default Theme</Template>
  <TotalTime>1273</TotalTime>
  <Words>1158</Words>
  <Application>Microsoft Office PowerPoint</Application>
  <PresentationFormat>Widescreen</PresentationFormat>
  <Paragraphs>147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Symbol</vt:lpstr>
      <vt:lpstr>oxford_chem_widescreen</vt:lpstr>
      <vt:lpstr>Open Access Training: NMR Service</vt:lpstr>
      <vt:lpstr>NMR Facility – 4 Levels Of Analysis</vt:lpstr>
      <vt:lpstr>A Typical Procedure Of Analysing A Sample Using NMR</vt:lpstr>
      <vt:lpstr>Why Use The NMR Service?</vt:lpstr>
      <vt:lpstr>Seven Steps To Use The NMR Service  for Solution-State NMR  (solid-state mentioned later)</vt:lpstr>
      <vt:lpstr>Step 1: NMR Sample Preparation</vt:lpstr>
      <vt:lpstr>Step 2: Acquire A 1H NMR And Convert       Spectrum To A PDF.</vt:lpstr>
      <vt:lpstr>Step 3: Go to sample submission website</vt:lpstr>
      <vt:lpstr>Step 3: Go to sample submission website</vt:lpstr>
      <vt:lpstr>Step 4: Fill out relevant information</vt:lpstr>
      <vt:lpstr>Step 5: Add 1H spectrum</vt:lpstr>
      <vt:lpstr>Step 6: View your submission</vt:lpstr>
      <vt:lpstr>Step 7: Bring The NMR Sample Down To The Basement With A Completed Label</vt:lpstr>
      <vt:lpstr>Step 7: Bring The NMR Sample Down To The Basement With A Completed Label</vt:lpstr>
      <vt:lpstr>Next Steps: NMR Facility Staff Take Over</vt:lpstr>
      <vt:lpstr>Next Steps: NMR Facility Staff Take Over</vt:lpstr>
      <vt:lpstr>Why Hasn’t My Sample Been Run?</vt:lpstr>
      <vt:lpstr>13C spectra run on the NEO600</vt:lpstr>
      <vt:lpstr>Six Steps To Use The NMR Service for               Solid-State NMR</vt:lpstr>
      <vt:lpstr>NMR Facility Members</vt:lpstr>
      <vt:lpstr>Training And 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Training: NMR Service</dc:title>
  <dc:creator>Harry Mackenzie</dc:creator>
  <cp:lastModifiedBy>Coral Mycroft</cp:lastModifiedBy>
  <cp:revision>16</cp:revision>
  <dcterms:created xsi:type="dcterms:W3CDTF">2025-09-11T15:42:06Z</dcterms:created>
  <dcterms:modified xsi:type="dcterms:W3CDTF">2025-10-02T10:31:05Z</dcterms:modified>
</cp:coreProperties>
</file>